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54" d="100"/>
          <a:sy n="54" d="100"/>
        </p:scale>
        <p:origin x="59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49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11/04/2019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3290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11/04/2019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8623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11/04/2019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6357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11/04/2019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1110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11/04/2019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75987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11/04/2019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08292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11/04/2019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42043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11/04/2019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15761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11/04/2019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1199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11/04/2019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135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11/04/2019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2021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11/04/2019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259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11/04/2019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3256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11/04/2019</a:t>
            </a:fld>
            <a:endParaRPr lang="es-MX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5838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11/04/2019</a:t>
            </a:fld>
            <a:endParaRPr lang="es-MX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2190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11/04/2019</a:t>
            </a:fld>
            <a:endParaRPr lang="es-MX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520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0AD-1271-4E40-9A6B-0CCF76B68B28}" type="datetimeFigureOut">
              <a:rPr lang="es-MX" smtClean="0"/>
              <a:t>11/04/2019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274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C7AA0AD-1271-4E40-9A6B-0CCF76B68B28}" type="datetimeFigureOut">
              <a:rPr lang="es-MX" smtClean="0"/>
              <a:t>11/04/2019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C9749-8A1A-4F7B-8B07-96ADC02AC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16728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1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1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1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1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1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A369AA-FA2F-4EFB-8A32-27E35218F0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sz="3600" dirty="0"/>
              <a:t>Proceso de Integridad Institucional de los Centros de Justicia para las Mujeres del Estado de México.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C945031-CD78-48B2-A755-403D6423A3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Abril 2019</a:t>
            </a:r>
          </a:p>
        </p:txBody>
      </p:sp>
    </p:spTree>
    <p:extLst>
      <p:ext uri="{BB962C8B-B14F-4D97-AF65-F5344CB8AC3E}">
        <p14:creationId xmlns:p14="http://schemas.microsoft.com/office/powerpoint/2010/main" val="1056081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A369AA-FA2F-4EFB-8A32-27E35218F0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sz="3600" dirty="0"/>
              <a:t>Proceso de Integridad Institucional de los Centros de Justicia para las Mujeres del Estado de México.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C945031-CD78-48B2-A755-403D6423A3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err="1"/>
              <a:t>amdg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522931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C2A9E7-8C0C-4338-8FA6-B03C13A0E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Objetivo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A9F0ED-98CC-4D0C-BCFC-65A5AB1AE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sz="2800" dirty="0"/>
              <a:t>La finalidad esencial de CCEA es diseñar, evaluar, asesorar, confeccionar el desarrollo de 48 documentos (planes, reglamentos, convenios, sistemas, proyectos, etcétera)…</a:t>
            </a:r>
          </a:p>
          <a:p>
            <a:endParaRPr lang="es-ES_tradnl" dirty="0"/>
          </a:p>
          <a:p>
            <a:r>
              <a:rPr lang="es-ES_tradnl" dirty="0"/>
              <a:t>… que se vinculan con la calificación del mismo número de indicadores, agrupados en diez aspectos de registro y cuatro grandes componentes estratégicos (192).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4707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30F0BE-F801-462A-867E-1E7642F61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Metodología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71A5C8-8140-400C-B7D9-A021D3500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sz="2800" dirty="0"/>
              <a:t>Dos grupos de trabajo.</a:t>
            </a:r>
          </a:p>
          <a:p>
            <a:pPr marL="0" indent="0">
              <a:buNone/>
            </a:pPr>
            <a:endParaRPr lang="es-MX" sz="2800" dirty="0"/>
          </a:p>
          <a:p>
            <a:r>
              <a:rPr lang="es-MX" sz="2800" dirty="0"/>
              <a:t>Dimensión Organizacional: Líder VJSZ.</a:t>
            </a:r>
          </a:p>
          <a:p>
            <a:r>
              <a:rPr lang="es-MX" sz="2800" dirty="0"/>
              <a:t>Dimensión Normativo: Líder JCRH.</a:t>
            </a:r>
          </a:p>
          <a:p>
            <a:endParaRPr lang="es-MX" sz="2800" dirty="0"/>
          </a:p>
          <a:p>
            <a:r>
              <a:rPr lang="es-MX" sz="2800" dirty="0"/>
              <a:t>Tiempo promedio por Entregable: 2 semanas x2 grupos, x4.</a:t>
            </a:r>
          </a:p>
        </p:txBody>
      </p:sp>
    </p:spTree>
    <p:extLst>
      <p:ext uri="{BB962C8B-B14F-4D97-AF65-F5344CB8AC3E}">
        <p14:creationId xmlns:p14="http://schemas.microsoft.com/office/powerpoint/2010/main" val="949186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5A1874-2CC4-472A-8BBF-73CA5027E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Cuadro de Comando</a:t>
            </a:r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FB7E6E3F-B334-47F7-8B17-D8FF214FDC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76553"/>
            <a:ext cx="12076386" cy="52814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986447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E2E0D2-8C44-4CEE-8600-4AC2CE8BD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Modalidades de Intervención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FF8DB2-7C5F-4512-9021-CC988182B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Taller: sesiones de 3 a 6 h. para creación conjunta de bases del entregable. Intervienen la o el Directivo ad hoc a la tarea, n expertas y/o expertos de la materia del CJM y líder consultor del despacho.</a:t>
            </a:r>
          </a:p>
          <a:p>
            <a:r>
              <a:rPr lang="es-MX" dirty="0"/>
              <a:t>Entrevista: sesiones de 60 min máx. para obtención de información clave del entregable. Intervienen la o el Informante privilegiado y Entrevistador del despacho.</a:t>
            </a:r>
          </a:p>
        </p:txBody>
      </p:sp>
    </p:spTree>
    <p:extLst>
      <p:ext uri="{BB962C8B-B14F-4D97-AF65-F5344CB8AC3E}">
        <p14:creationId xmlns:p14="http://schemas.microsoft.com/office/powerpoint/2010/main" val="1670573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E2E0D2-8C44-4CEE-8600-4AC2CE8BD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Modalidades de Intervención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FF8DB2-7C5F-4512-9021-CC988182B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Diseño de Procesos: Entrevistas con las  o los Dueños de Procesos Sustantivos (</a:t>
            </a:r>
            <a:r>
              <a:rPr lang="es-MX" dirty="0" err="1"/>
              <a:t>BPCs</a:t>
            </a:r>
            <a:r>
              <a:rPr lang="es-MX" dirty="0"/>
              <a:t>) con duración de 2 sesiones de hasta 90 min c/u.</a:t>
            </a:r>
          </a:p>
          <a:p>
            <a:r>
              <a:rPr lang="es-MX" dirty="0"/>
              <a:t>Encuesta: entrega dirigida y recuperación de información específica de muestras o universos de los </a:t>
            </a:r>
            <a:r>
              <a:rPr lang="es-MX" dirty="0" err="1"/>
              <a:t>CJMs</a:t>
            </a:r>
            <a:r>
              <a:rPr lang="es-MX" dirty="0"/>
              <a:t> sobre los temas del proyecto así señalados.</a:t>
            </a:r>
          </a:p>
        </p:txBody>
      </p:sp>
    </p:spTree>
    <p:extLst>
      <p:ext uri="{BB962C8B-B14F-4D97-AF65-F5344CB8AC3E}">
        <p14:creationId xmlns:p14="http://schemas.microsoft.com/office/powerpoint/2010/main" val="341229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E2E0D2-8C44-4CEE-8600-4AC2CE8BD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Modalidades de Intervención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FF8DB2-7C5F-4512-9021-CC988182B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Difusión: entrega dirigida de información acorde a la especificación de algunos entregables a muestras o universos de los </a:t>
            </a:r>
            <a:r>
              <a:rPr lang="es-MX" dirty="0" err="1"/>
              <a:t>CJMs</a:t>
            </a:r>
            <a:r>
              <a:rPr lang="es-MX" dirty="0"/>
              <a:t>.</a:t>
            </a:r>
          </a:p>
          <a:p>
            <a:r>
              <a:rPr lang="es-MX" dirty="0"/>
              <a:t>Trabajo de gabinete: labor de desarrollo, diseño o confección de los entregables por parte del despacho consultor. </a:t>
            </a:r>
          </a:p>
        </p:txBody>
      </p:sp>
    </p:spTree>
    <p:extLst>
      <p:ext uri="{BB962C8B-B14F-4D97-AF65-F5344CB8AC3E}">
        <p14:creationId xmlns:p14="http://schemas.microsoft.com/office/powerpoint/2010/main" val="1805213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E2E0D2-8C44-4CEE-8600-4AC2CE8BD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Escenarios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FF8DB2-7C5F-4512-9021-CC988182B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Presencial: Intervención planeada y realizada en instalaciones de los </a:t>
            </a:r>
            <a:r>
              <a:rPr lang="es-MX" dirty="0" err="1"/>
              <a:t>CJMs</a:t>
            </a:r>
            <a:r>
              <a:rPr lang="es-MX" dirty="0"/>
              <a:t> o en oficinas del despacho.</a:t>
            </a:r>
          </a:p>
          <a:p>
            <a:r>
              <a:rPr lang="es-MX" dirty="0"/>
              <a:t>Video conferencia: Intervención planeada y realizada a través de Skype.</a:t>
            </a:r>
          </a:p>
          <a:p>
            <a:r>
              <a:rPr lang="es-MX" dirty="0"/>
              <a:t>Mixto: Intervención planeada y realizada parcialmente en instalaciones de los </a:t>
            </a:r>
            <a:r>
              <a:rPr lang="es-MX" dirty="0" err="1"/>
              <a:t>CJMs</a:t>
            </a:r>
            <a:r>
              <a:rPr lang="es-MX" dirty="0"/>
              <a:t> o en oficinas del despacho y vía Skype.</a:t>
            </a:r>
          </a:p>
        </p:txBody>
      </p:sp>
    </p:spTree>
    <p:extLst>
      <p:ext uri="{BB962C8B-B14F-4D97-AF65-F5344CB8AC3E}">
        <p14:creationId xmlns:p14="http://schemas.microsoft.com/office/powerpoint/2010/main" val="1749605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C5C112-4F86-40FE-AA71-272E56D59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Cronograma: 16 </a:t>
            </a:r>
            <a:r>
              <a:rPr lang="es-MX" dirty="0" err="1"/>
              <a:t>acts</a:t>
            </a:r>
            <a:r>
              <a:rPr lang="es-MX" dirty="0"/>
              <a:t>. al 310519 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6699572B-A5A3-4DB8-8041-D137EED4E4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4221832"/>
              </p:ext>
            </p:extLst>
          </p:nvPr>
        </p:nvGraphicFramePr>
        <p:xfrm>
          <a:off x="-1" y="1883148"/>
          <a:ext cx="12192001" cy="49748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9178">
                  <a:extLst>
                    <a:ext uri="{9D8B030D-6E8A-4147-A177-3AD203B41FA5}">
                      <a16:colId xmlns:a16="http://schemas.microsoft.com/office/drawing/2014/main" val="3587274976"/>
                    </a:ext>
                  </a:extLst>
                </a:gridCol>
                <a:gridCol w="4497744">
                  <a:extLst>
                    <a:ext uri="{9D8B030D-6E8A-4147-A177-3AD203B41FA5}">
                      <a16:colId xmlns:a16="http://schemas.microsoft.com/office/drawing/2014/main" val="2853653822"/>
                    </a:ext>
                  </a:extLst>
                </a:gridCol>
                <a:gridCol w="820343">
                  <a:extLst>
                    <a:ext uri="{9D8B030D-6E8A-4147-A177-3AD203B41FA5}">
                      <a16:colId xmlns:a16="http://schemas.microsoft.com/office/drawing/2014/main" val="1096930643"/>
                    </a:ext>
                  </a:extLst>
                </a:gridCol>
                <a:gridCol w="509178">
                  <a:extLst>
                    <a:ext uri="{9D8B030D-6E8A-4147-A177-3AD203B41FA5}">
                      <a16:colId xmlns:a16="http://schemas.microsoft.com/office/drawing/2014/main" val="221823512"/>
                    </a:ext>
                  </a:extLst>
                </a:gridCol>
                <a:gridCol w="4865487">
                  <a:extLst>
                    <a:ext uri="{9D8B030D-6E8A-4147-A177-3AD203B41FA5}">
                      <a16:colId xmlns:a16="http://schemas.microsoft.com/office/drawing/2014/main" val="1633782259"/>
                    </a:ext>
                  </a:extLst>
                </a:gridCol>
                <a:gridCol w="990071">
                  <a:extLst>
                    <a:ext uri="{9D8B030D-6E8A-4147-A177-3AD203B41FA5}">
                      <a16:colId xmlns:a16="http://schemas.microsoft.com/office/drawing/2014/main" val="3085959228"/>
                    </a:ext>
                  </a:extLst>
                </a:gridCol>
              </a:tblGrid>
              <a:tr h="33224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effectLst/>
                        </a:rPr>
                        <a:t>1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 dirty="0">
                          <a:effectLst/>
                        </a:rPr>
                        <a:t>Reglamento Interno de Operación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u="none" strike="noStrike" dirty="0">
                          <a:effectLst/>
                        </a:rPr>
                        <a:t>1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effectLst/>
                        </a:rPr>
                        <a:t>2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>
                          <a:effectLst/>
                        </a:rPr>
                        <a:t>Plan Estratégico para el Acceso a las Mujeres a la Justicia 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u="none" strike="noStrike" dirty="0">
                          <a:effectLst/>
                        </a:rPr>
                        <a:t>1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503507"/>
                  </a:ext>
                </a:extLst>
              </a:tr>
              <a:tr h="33224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effectLst/>
                        </a:rPr>
                        <a:t>4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>
                          <a:effectLst/>
                        </a:rPr>
                        <a:t>Convenios de coordinación interinstitucional firmados y/o alianzas estratégicas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u="none" strike="noStrike" dirty="0">
                          <a:effectLst/>
                        </a:rPr>
                        <a:t>2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effectLst/>
                        </a:rPr>
                        <a:t>3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>
                          <a:effectLst/>
                        </a:rPr>
                        <a:t>Plan de Acción Anual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u="none" strike="noStrike" dirty="0">
                          <a:effectLst/>
                        </a:rPr>
                        <a:t>2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797845"/>
                  </a:ext>
                </a:extLst>
              </a:tr>
              <a:tr h="44140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 dirty="0">
                          <a:effectLst/>
                        </a:rPr>
                        <a:t>8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 dirty="0">
                          <a:effectLst/>
                        </a:rPr>
                        <a:t>Equipo líder o comité de ética y prevención de conflictos de interés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u="none" strike="noStrike" dirty="0">
                          <a:effectLst/>
                        </a:rPr>
                        <a:t>3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 dirty="0">
                          <a:effectLst/>
                        </a:rPr>
                        <a:t>5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 dirty="0">
                          <a:effectLst/>
                        </a:rPr>
                        <a:t>Programa de capacitación y difusión en derechos humanos y/o perspectiva de género y/o igualdad entre mujeres y hombres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u="none" strike="noStrike" dirty="0">
                          <a:effectLst/>
                        </a:rPr>
                        <a:t>3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4879"/>
                  </a:ext>
                </a:extLst>
              </a:tr>
              <a:tr h="33224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effectLst/>
                        </a:rPr>
                        <a:t>10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 dirty="0">
                          <a:effectLst/>
                        </a:rPr>
                        <a:t>Código de conducta 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u="none" strike="noStrike" dirty="0">
                          <a:effectLst/>
                        </a:rPr>
                        <a:t>4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 dirty="0">
                          <a:effectLst/>
                        </a:rPr>
                        <a:t>9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 dirty="0">
                          <a:effectLst/>
                        </a:rPr>
                        <a:t>Programa y Plan Anual de Trabajo del Comité de Ética y Prevención de Conflictos.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u="none" strike="noStrike" dirty="0">
                          <a:effectLst/>
                        </a:rPr>
                        <a:t>4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946681"/>
                  </a:ext>
                </a:extLst>
              </a:tr>
              <a:tr h="33224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effectLst/>
                        </a:rPr>
                        <a:t>11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 dirty="0">
                          <a:effectLst/>
                        </a:rPr>
                        <a:t>Guía para prevenir e identificar conductas que puedan constituir conflicto de interés de las y los operadores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u="none" strike="noStrike" dirty="0">
                          <a:effectLst/>
                        </a:rPr>
                        <a:t>5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effectLst/>
                        </a:rPr>
                        <a:t>14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>
                          <a:effectLst/>
                        </a:rPr>
                        <a:t>Desarrollo y difusión de la definición de cultura de la Institución, el lenguaje y el simbolismo institucional.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u="none" strike="noStrike" dirty="0">
                          <a:effectLst/>
                        </a:rPr>
                        <a:t>5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967743"/>
                  </a:ext>
                </a:extLst>
              </a:tr>
              <a:tr h="44140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effectLst/>
                        </a:rPr>
                        <a:t>12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 dirty="0">
                          <a:effectLst/>
                        </a:rPr>
                        <a:t>Cartas compromiso con código de conducta firmadas por las y los operadores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u="none" strike="noStrike" dirty="0">
                          <a:effectLst/>
                        </a:rPr>
                        <a:t>6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effectLst/>
                        </a:rPr>
                        <a:t>15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>
                          <a:effectLst/>
                        </a:rPr>
                        <a:t>Estudio de la cultura y clima organizacional.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u="none" strike="noStrike" dirty="0">
                          <a:effectLst/>
                        </a:rPr>
                        <a:t>6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796243"/>
                  </a:ext>
                </a:extLst>
              </a:tr>
              <a:tr h="33224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effectLst/>
                        </a:rPr>
                        <a:t>13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>
                          <a:effectLst/>
                        </a:rPr>
                        <a:t>Sistema e informe de evaluación y seguimiento de quejas y denuncias, por incumplimiento u omisión a las normas éticas.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u="none" strike="noStrike" dirty="0">
                          <a:effectLst/>
                        </a:rPr>
                        <a:t>7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effectLst/>
                        </a:rPr>
                        <a:t>18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>
                          <a:effectLst/>
                        </a:rPr>
                        <a:t>Difusión interna del estudio de clima organizacional.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u="none" strike="noStrike" dirty="0">
                          <a:effectLst/>
                        </a:rPr>
                        <a:t>7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832838"/>
                  </a:ext>
                </a:extLst>
              </a:tr>
              <a:tr h="44140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effectLst/>
                        </a:rPr>
                        <a:t>16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 dirty="0">
                          <a:effectLst/>
                        </a:rPr>
                        <a:t>Lineamientos generales para el establecimiento de acciones permanentes que aseguren la integridad y el comportamiento ético de la institución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u="none" strike="noStrike" dirty="0">
                          <a:effectLst/>
                        </a:rPr>
                        <a:t>8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2000" dirty="0"/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endParaRPr lang="es-MX" sz="2000"/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endParaRPr lang="es-MX" sz="2000" dirty="0"/>
                    </a:p>
                  </a:txBody>
                  <a:tcPr marL="4746" marR="4746" marT="4746" marB="0" anchor="ctr"/>
                </a:tc>
                <a:extLst>
                  <a:ext uri="{0D108BD9-81ED-4DB2-BD59-A6C34878D82A}">
                    <a16:rowId xmlns:a16="http://schemas.microsoft.com/office/drawing/2014/main" val="283753185"/>
                  </a:ext>
                </a:extLst>
              </a:tr>
              <a:tr h="65974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>
                          <a:effectLst/>
                        </a:rPr>
                        <a:t>17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>
                          <a:effectLst/>
                        </a:rPr>
                        <a:t>Espacios y actividades de reflexión, difusión periódica sobre los objetivos estratégicos y el valor de la integridad y ética de la institución.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u="none" strike="noStrike" dirty="0">
                          <a:effectLst/>
                        </a:rPr>
                        <a:t>9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24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http://grupoccea.com</a:t>
                      </a:r>
                    </a:p>
                  </a:txBody>
                  <a:tcPr marL="4746" marR="4746" marT="47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 dirty="0">
                          <a:effectLst/>
                        </a:rPr>
                        <a:t> 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6" marR="4746" marT="4746" marB="0" anchor="ctr"/>
                </a:tc>
                <a:extLst>
                  <a:ext uri="{0D108BD9-81ED-4DB2-BD59-A6C34878D82A}">
                    <a16:rowId xmlns:a16="http://schemas.microsoft.com/office/drawing/2014/main" val="334378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3833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260</TotalTime>
  <Words>608</Words>
  <Application>Microsoft Office PowerPoint</Application>
  <PresentationFormat>Panorámica</PresentationFormat>
  <Paragraphs>80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Ion</vt:lpstr>
      <vt:lpstr>Proceso de Integridad Institucional de los Centros de Justicia para las Mujeres del Estado de México.</vt:lpstr>
      <vt:lpstr>Objetivo</vt:lpstr>
      <vt:lpstr>Metodología </vt:lpstr>
      <vt:lpstr>Cuadro de Comando</vt:lpstr>
      <vt:lpstr>Modalidades de Intervención</vt:lpstr>
      <vt:lpstr>Modalidades de Intervención</vt:lpstr>
      <vt:lpstr>Modalidades de Intervención</vt:lpstr>
      <vt:lpstr>Escenarios</vt:lpstr>
      <vt:lpstr>Cronograma: 16 acts. al 310519 </vt:lpstr>
      <vt:lpstr>Proceso de Integridad Institucional de los Centros de Justicia para las Mujeres del Estado de México.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Proceso de Integridad Institucional de los Centros de Justicia para las Mujeres del Estado de México.</dc:title>
  <dc:creator>Vicente Suarez Zendejas</dc:creator>
  <cp:lastModifiedBy>Vicente Suarez Zendejas</cp:lastModifiedBy>
  <cp:revision>15</cp:revision>
  <dcterms:created xsi:type="dcterms:W3CDTF">2019-04-03T23:03:22Z</dcterms:created>
  <dcterms:modified xsi:type="dcterms:W3CDTF">2019-04-11T18:55:34Z</dcterms:modified>
</cp:coreProperties>
</file>