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393" r:id="rId2"/>
    <p:sldId id="379" r:id="rId3"/>
    <p:sldId id="392" r:id="rId4"/>
    <p:sldId id="257" r:id="rId5"/>
    <p:sldId id="384" r:id="rId6"/>
    <p:sldId id="385" r:id="rId7"/>
    <p:sldId id="386" r:id="rId8"/>
    <p:sldId id="367" r:id="rId9"/>
    <p:sldId id="256" r:id="rId10"/>
    <p:sldId id="284" r:id="rId11"/>
    <p:sldId id="363" r:id="rId12"/>
    <p:sldId id="353" r:id="rId13"/>
    <p:sldId id="329" r:id="rId14"/>
    <p:sldId id="330" r:id="rId15"/>
    <p:sldId id="328" r:id="rId16"/>
    <p:sldId id="346" r:id="rId17"/>
    <p:sldId id="297" r:id="rId18"/>
    <p:sldId id="312" r:id="rId19"/>
    <p:sldId id="314" r:id="rId20"/>
    <p:sldId id="347" r:id="rId21"/>
    <p:sldId id="362" r:id="rId22"/>
    <p:sldId id="394" r:id="rId23"/>
    <p:sldId id="398" r:id="rId24"/>
    <p:sldId id="395" r:id="rId25"/>
    <p:sldId id="396" r:id="rId26"/>
    <p:sldId id="397" r:id="rId27"/>
    <p:sldId id="26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90305-B363-4875-8AD0-A8A689CB9AA7}" type="doc">
      <dgm:prSet loTypeId="urn:microsoft.com/office/officeart/2005/8/layout/radial6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98F89EC-4B51-4B01-B000-D639B9135C9C}">
      <dgm:prSet phldrT="[Texto]" custT="1"/>
      <dgm:spPr/>
      <dgm:t>
        <a:bodyPr/>
        <a:lstStyle/>
        <a:p>
          <a:r>
            <a:rPr lang="es-MX" sz="1600" b="1" dirty="0"/>
            <a:t>Excelencia</a:t>
          </a:r>
        </a:p>
      </dgm:t>
    </dgm:pt>
    <dgm:pt modelId="{B17CD458-394B-4144-AE30-7315A11EBA7A}">
      <dgm:prSet phldrT="[Texto]"/>
      <dgm:spPr/>
      <dgm:t>
        <a:bodyPr/>
        <a:lstStyle/>
        <a:p>
          <a:r>
            <a:rPr lang="es-MX" b="1" dirty="0"/>
            <a:t>Visión</a:t>
          </a:r>
        </a:p>
      </dgm:t>
    </dgm:pt>
    <dgm:pt modelId="{BEB30636-0722-401B-B20D-ADF554A89404}">
      <dgm:prSet phldrT="[Texto]" custT="1"/>
      <dgm:spPr/>
      <dgm:t>
        <a:bodyPr/>
        <a:lstStyle/>
        <a:p>
          <a:r>
            <a:rPr lang="es-MX" sz="3200" b="1" dirty="0">
              <a:solidFill>
                <a:schemeClr val="tx1"/>
              </a:solidFill>
            </a:rPr>
            <a:t>MEC</a:t>
          </a:r>
        </a:p>
      </dgm:t>
    </dgm:pt>
    <dgm:pt modelId="{B02B153C-4DE3-4FB6-B2AB-A30E4F729877}">
      <dgm:prSet phldrT="[Texto]" custT="1"/>
      <dgm:spPr>
        <a:sp3d extrusionH="152250" prstMaterial="matte">
          <a:bevelT w="190500" prst="coolSlant"/>
        </a:sp3d>
      </dgm:spPr>
      <dgm:t>
        <a:bodyPr/>
        <a:lstStyle/>
        <a:p>
          <a:r>
            <a:rPr lang="es-MX" sz="1600" b="1" dirty="0">
              <a:ln>
                <a:noFill/>
              </a:ln>
              <a:solidFill>
                <a:schemeClr val="tx1"/>
              </a:solidFill>
            </a:rPr>
            <a:t>Planeación</a:t>
          </a:r>
          <a:endParaRPr lang="es-MX" sz="1400" b="1" dirty="0">
            <a:ln>
              <a:noFill/>
            </a:ln>
            <a:solidFill>
              <a:schemeClr val="tx1"/>
            </a:solidFill>
          </a:endParaRPr>
        </a:p>
      </dgm:t>
    </dgm:pt>
    <dgm:pt modelId="{E391A1C1-141F-4D8D-8B0D-53B503AB16C5}">
      <dgm:prSet phldrT="[Texto]"/>
      <dgm:spPr/>
      <dgm:t>
        <a:bodyPr/>
        <a:lstStyle/>
        <a:p>
          <a:r>
            <a:rPr lang="es-MX" b="1" dirty="0"/>
            <a:t>OOII</a:t>
          </a:r>
        </a:p>
      </dgm:t>
    </dgm:pt>
    <dgm:pt modelId="{5297BCF7-961B-4A2C-BE5C-3D1444B838EB}" type="sibTrans" cxnId="{60C962FF-1EC1-4AA8-9FD3-B2359B824EB0}">
      <dgm:prSet/>
      <dgm:spPr/>
      <dgm:t>
        <a:bodyPr/>
        <a:lstStyle/>
        <a:p>
          <a:endParaRPr lang="es-MX"/>
        </a:p>
      </dgm:t>
    </dgm:pt>
    <dgm:pt modelId="{9AF6F270-1416-4E70-B3B6-6C1203DDFA44}" type="parTrans" cxnId="{60C962FF-1EC1-4AA8-9FD3-B2359B824EB0}">
      <dgm:prSet/>
      <dgm:spPr/>
      <dgm:t>
        <a:bodyPr/>
        <a:lstStyle/>
        <a:p>
          <a:endParaRPr lang="es-MX"/>
        </a:p>
      </dgm:t>
    </dgm:pt>
    <dgm:pt modelId="{99DF6B8C-D01F-4EA8-BDFC-04606E43AD7D}" type="sibTrans" cxnId="{63914EA2-E23B-43E6-8ED6-BD5C3DE6ADEB}">
      <dgm:prSet/>
      <dgm:spPr/>
      <dgm:t>
        <a:bodyPr/>
        <a:lstStyle/>
        <a:p>
          <a:endParaRPr lang="es-MX"/>
        </a:p>
      </dgm:t>
    </dgm:pt>
    <dgm:pt modelId="{8A995465-7596-4155-A5E0-FFC57CEC1349}" type="parTrans" cxnId="{63914EA2-E23B-43E6-8ED6-BD5C3DE6ADEB}">
      <dgm:prSet/>
      <dgm:spPr/>
      <dgm:t>
        <a:bodyPr/>
        <a:lstStyle/>
        <a:p>
          <a:endParaRPr lang="es-MX"/>
        </a:p>
      </dgm:t>
    </dgm:pt>
    <dgm:pt modelId="{2A3CCDA9-6734-47CD-9B10-C62C02068FEA}" type="sibTrans" cxnId="{00580E24-D1C0-4E88-8B42-8DD8DD9CC2CD}">
      <dgm:prSet/>
      <dgm:spPr/>
      <dgm:t>
        <a:bodyPr/>
        <a:lstStyle/>
        <a:p>
          <a:endParaRPr lang="es-MX"/>
        </a:p>
      </dgm:t>
    </dgm:pt>
    <dgm:pt modelId="{CC936F49-429B-4BDD-9E3A-72A52362B4AD}" type="parTrans" cxnId="{00580E24-D1C0-4E88-8B42-8DD8DD9CC2CD}">
      <dgm:prSet/>
      <dgm:spPr/>
      <dgm:t>
        <a:bodyPr/>
        <a:lstStyle/>
        <a:p>
          <a:endParaRPr lang="es-MX"/>
        </a:p>
      </dgm:t>
    </dgm:pt>
    <dgm:pt modelId="{1D2E9B2D-BA34-4926-A875-0E28ECAD5062}" type="sibTrans" cxnId="{ABE68339-DA08-42F0-9A6B-92E8F96337D3}">
      <dgm:prSet/>
      <dgm:spPr/>
      <dgm:t>
        <a:bodyPr/>
        <a:lstStyle/>
        <a:p>
          <a:endParaRPr lang="es-MX"/>
        </a:p>
      </dgm:t>
    </dgm:pt>
    <dgm:pt modelId="{03B15707-D151-4B7B-8683-83042010F50B}" type="parTrans" cxnId="{ABE68339-DA08-42F0-9A6B-92E8F96337D3}">
      <dgm:prSet/>
      <dgm:spPr/>
      <dgm:t>
        <a:bodyPr/>
        <a:lstStyle/>
        <a:p>
          <a:endParaRPr lang="es-MX"/>
        </a:p>
      </dgm:t>
    </dgm:pt>
    <dgm:pt modelId="{388781D5-8185-45F4-9077-975C8C447FDC}" type="sibTrans" cxnId="{24E7C8E4-23A0-4F3B-AC0F-2A45A0BCD80F}">
      <dgm:prSet/>
      <dgm:spPr>
        <a:solidFill>
          <a:srgbClr val="FFC000"/>
        </a:solidFill>
      </dgm:spPr>
      <dgm:t>
        <a:bodyPr/>
        <a:lstStyle/>
        <a:p>
          <a:endParaRPr lang="es-MX"/>
        </a:p>
      </dgm:t>
    </dgm:pt>
    <dgm:pt modelId="{CED0D3B3-5007-4B32-ACFA-F482E191A44C}" type="parTrans" cxnId="{24E7C8E4-23A0-4F3B-AC0F-2A45A0BCD80F}">
      <dgm:prSet/>
      <dgm:spPr/>
      <dgm:t>
        <a:bodyPr/>
        <a:lstStyle/>
        <a:p>
          <a:endParaRPr lang="es-MX"/>
        </a:p>
      </dgm:t>
    </dgm:pt>
    <dgm:pt modelId="{1F9DC19E-981F-48A4-AD9E-9DE67F7EB664}" type="pres">
      <dgm:prSet presAssocID="{5E090305-B363-4875-8AD0-A8A689CB9A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0B8993-3C0D-4E8B-B47E-4647DA02267B}" type="pres">
      <dgm:prSet presAssocID="{E391A1C1-141F-4D8D-8B0D-53B503AB16C5}" presName="centerShape" presStyleLbl="node0" presStyleIdx="0" presStyleCnt="1" custLinFactNeighborX="-1184" custLinFactNeighborY="-1184"/>
      <dgm:spPr/>
    </dgm:pt>
    <dgm:pt modelId="{7A0FB355-E179-4909-926B-F9DC84E74F13}" type="pres">
      <dgm:prSet presAssocID="{B02B153C-4DE3-4FB6-B2AB-A30E4F729877}" presName="node" presStyleLbl="node1" presStyleIdx="0" presStyleCnt="4" custRadScaleRad="100119" custRadScaleInc="-2564">
        <dgm:presLayoutVars>
          <dgm:bulletEnabled val="1"/>
        </dgm:presLayoutVars>
      </dgm:prSet>
      <dgm:spPr/>
    </dgm:pt>
    <dgm:pt modelId="{1119B5A3-C006-46B8-BD79-50329492B47E}" type="pres">
      <dgm:prSet presAssocID="{B02B153C-4DE3-4FB6-B2AB-A30E4F729877}" presName="dummy" presStyleCnt="0"/>
      <dgm:spPr/>
    </dgm:pt>
    <dgm:pt modelId="{ACCF5B27-9883-4C90-8DCD-BC0701BBB52B}" type="pres">
      <dgm:prSet presAssocID="{388781D5-8185-45F4-9077-975C8C447FDC}" presName="sibTrans" presStyleLbl="sibTrans2D1" presStyleIdx="0" presStyleCnt="4"/>
      <dgm:spPr/>
    </dgm:pt>
    <dgm:pt modelId="{B98C4B3C-7BBB-439B-9B65-E7E68703CBF6}" type="pres">
      <dgm:prSet presAssocID="{BEB30636-0722-401B-B20D-ADF554A89404}" presName="node" presStyleLbl="node1" presStyleIdx="1" presStyleCnt="4">
        <dgm:presLayoutVars>
          <dgm:bulletEnabled val="1"/>
        </dgm:presLayoutVars>
      </dgm:prSet>
      <dgm:spPr/>
    </dgm:pt>
    <dgm:pt modelId="{0B6AE6EA-EA30-4089-B73F-83E6C1D6F5B2}" type="pres">
      <dgm:prSet presAssocID="{BEB30636-0722-401B-B20D-ADF554A89404}" presName="dummy" presStyleCnt="0"/>
      <dgm:spPr/>
    </dgm:pt>
    <dgm:pt modelId="{D211F2EB-2BB0-4E46-918D-68CB35BD8E20}" type="pres">
      <dgm:prSet presAssocID="{1D2E9B2D-BA34-4926-A875-0E28ECAD5062}" presName="sibTrans" presStyleLbl="sibTrans2D1" presStyleIdx="1" presStyleCnt="4"/>
      <dgm:spPr/>
    </dgm:pt>
    <dgm:pt modelId="{51C7D2EE-A5DB-40BE-81DC-B7F7E373027B}" type="pres">
      <dgm:prSet presAssocID="{B17CD458-394B-4144-AE30-7315A11EBA7A}" presName="node" presStyleLbl="node1" presStyleIdx="2" presStyleCnt="4">
        <dgm:presLayoutVars>
          <dgm:bulletEnabled val="1"/>
        </dgm:presLayoutVars>
      </dgm:prSet>
      <dgm:spPr/>
    </dgm:pt>
    <dgm:pt modelId="{8A42DBAA-0DE4-4899-BC3E-937AB0914963}" type="pres">
      <dgm:prSet presAssocID="{B17CD458-394B-4144-AE30-7315A11EBA7A}" presName="dummy" presStyleCnt="0"/>
      <dgm:spPr/>
    </dgm:pt>
    <dgm:pt modelId="{AA0101F7-FF64-4D9A-A4FC-D371D4982A1D}" type="pres">
      <dgm:prSet presAssocID="{2A3CCDA9-6734-47CD-9B10-C62C02068FEA}" presName="sibTrans" presStyleLbl="sibTrans2D1" presStyleIdx="2" presStyleCnt="4"/>
      <dgm:spPr/>
    </dgm:pt>
    <dgm:pt modelId="{1F73670A-5AFC-4E63-B294-9F6C738BCF88}" type="pres">
      <dgm:prSet presAssocID="{A98F89EC-4B51-4B01-B000-D639B9135C9C}" presName="node" presStyleLbl="node1" presStyleIdx="3" presStyleCnt="4">
        <dgm:presLayoutVars>
          <dgm:bulletEnabled val="1"/>
        </dgm:presLayoutVars>
      </dgm:prSet>
      <dgm:spPr/>
    </dgm:pt>
    <dgm:pt modelId="{7F26A1E6-BF68-4A76-859E-0749C4C5F6FE}" type="pres">
      <dgm:prSet presAssocID="{A98F89EC-4B51-4B01-B000-D639B9135C9C}" presName="dummy" presStyleCnt="0"/>
      <dgm:spPr/>
    </dgm:pt>
    <dgm:pt modelId="{A08115D7-2FB7-4060-ACA5-B175AB2F1A07}" type="pres">
      <dgm:prSet presAssocID="{99DF6B8C-D01F-4EA8-BDFC-04606E43AD7D}" presName="sibTrans" presStyleLbl="sibTrans2D1" presStyleIdx="3" presStyleCnt="4" custLinFactNeighborX="142" custLinFactNeighborY="-1369"/>
      <dgm:spPr/>
    </dgm:pt>
  </dgm:ptLst>
  <dgm:cxnLst>
    <dgm:cxn modelId="{00580E24-D1C0-4E88-8B42-8DD8DD9CC2CD}" srcId="{E391A1C1-141F-4D8D-8B0D-53B503AB16C5}" destId="{B17CD458-394B-4144-AE30-7315A11EBA7A}" srcOrd="2" destOrd="0" parTransId="{CC936F49-429B-4BDD-9E3A-72A52362B4AD}" sibTransId="{2A3CCDA9-6734-47CD-9B10-C62C02068FEA}"/>
    <dgm:cxn modelId="{01875437-D208-47CA-9EC4-C52BDD3EA39A}" type="presOf" srcId="{E391A1C1-141F-4D8D-8B0D-53B503AB16C5}" destId="{9E0B8993-3C0D-4E8B-B47E-4647DA02267B}" srcOrd="0" destOrd="0" presId="urn:microsoft.com/office/officeart/2005/8/layout/radial6"/>
    <dgm:cxn modelId="{ABE68339-DA08-42F0-9A6B-92E8F96337D3}" srcId="{E391A1C1-141F-4D8D-8B0D-53B503AB16C5}" destId="{BEB30636-0722-401B-B20D-ADF554A89404}" srcOrd="1" destOrd="0" parTransId="{03B15707-D151-4B7B-8683-83042010F50B}" sibTransId="{1D2E9B2D-BA34-4926-A875-0E28ECAD5062}"/>
    <dgm:cxn modelId="{F4697044-E14F-467C-8154-B789A9FE104D}" type="presOf" srcId="{B02B153C-4DE3-4FB6-B2AB-A30E4F729877}" destId="{7A0FB355-E179-4909-926B-F9DC84E74F13}" srcOrd="0" destOrd="0" presId="urn:microsoft.com/office/officeart/2005/8/layout/radial6"/>
    <dgm:cxn modelId="{C040DE73-2AB1-4109-A296-CDB926EC8CD4}" type="presOf" srcId="{A98F89EC-4B51-4B01-B000-D639B9135C9C}" destId="{1F73670A-5AFC-4E63-B294-9F6C738BCF88}" srcOrd="0" destOrd="0" presId="urn:microsoft.com/office/officeart/2005/8/layout/radial6"/>
    <dgm:cxn modelId="{2E644A58-4B98-407C-82B6-0712E2F3A2C4}" type="presOf" srcId="{2A3CCDA9-6734-47CD-9B10-C62C02068FEA}" destId="{AA0101F7-FF64-4D9A-A4FC-D371D4982A1D}" srcOrd="0" destOrd="0" presId="urn:microsoft.com/office/officeart/2005/8/layout/radial6"/>
    <dgm:cxn modelId="{E74DE959-96B1-405F-A9B1-437861EAF749}" type="presOf" srcId="{BEB30636-0722-401B-B20D-ADF554A89404}" destId="{B98C4B3C-7BBB-439B-9B65-E7E68703CBF6}" srcOrd="0" destOrd="0" presId="urn:microsoft.com/office/officeart/2005/8/layout/radial6"/>
    <dgm:cxn modelId="{EC43F195-B3F3-42CE-A87F-16BF70F53D40}" type="presOf" srcId="{388781D5-8185-45F4-9077-975C8C447FDC}" destId="{ACCF5B27-9883-4C90-8DCD-BC0701BBB52B}" srcOrd="0" destOrd="0" presId="urn:microsoft.com/office/officeart/2005/8/layout/radial6"/>
    <dgm:cxn modelId="{EA612396-EEDD-425C-9BB8-402197EA00F8}" type="presOf" srcId="{1D2E9B2D-BA34-4926-A875-0E28ECAD5062}" destId="{D211F2EB-2BB0-4E46-918D-68CB35BD8E20}" srcOrd="0" destOrd="0" presId="urn:microsoft.com/office/officeart/2005/8/layout/radial6"/>
    <dgm:cxn modelId="{A9A13E99-24A2-422E-9B7C-DAF770B09A6C}" type="presOf" srcId="{5E090305-B363-4875-8AD0-A8A689CB9AA7}" destId="{1F9DC19E-981F-48A4-AD9E-9DE67F7EB664}" srcOrd="0" destOrd="0" presId="urn:microsoft.com/office/officeart/2005/8/layout/radial6"/>
    <dgm:cxn modelId="{63914EA2-E23B-43E6-8ED6-BD5C3DE6ADEB}" srcId="{E391A1C1-141F-4D8D-8B0D-53B503AB16C5}" destId="{A98F89EC-4B51-4B01-B000-D639B9135C9C}" srcOrd="3" destOrd="0" parTransId="{8A995465-7596-4155-A5E0-FFC57CEC1349}" sibTransId="{99DF6B8C-D01F-4EA8-BDFC-04606E43AD7D}"/>
    <dgm:cxn modelId="{8F690CAC-DC6B-4BD6-BB6C-A444A64F1D21}" type="presOf" srcId="{B17CD458-394B-4144-AE30-7315A11EBA7A}" destId="{51C7D2EE-A5DB-40BE-81DC-B7F7E373027B}" srcOrd="0" destOrd="0" presId="urn:microsoft.com/office/officeart/2005/8/layout/radial6"/>
    <dgm:cxn modelId="{19F3D6D7-F436-4824-8AD6-180CC1DA84DB}" type="presOf" srcId="{99DF6B8C-D01F-4EA8-BDFC-04606E43AD7D}" destId="{A08115D7-2FB7-4060-ACA5-B175AB2F1A07}" srcOrd="0" destOrd="0" presId="urn:microsoft.com/office/officeart/2005/8/layout/radial6"/>
    <dgm:cxn modelId="{24E7C8E4-23A0-4F3B-AC0F-2A45A0BCD80F}" srcId="{E391A1C1-141F-4D8D-8B0D-53B503AB16C5}" destId="{B02B153C-4DE3-4FB6-B2AB-A30E4F729877}" srcOrd="0" destOrd="0" parTransId="{CED0D3B3-5007-4B32-ACFA-F482E191A44C}" sibTransId="{388781D5-8185-45F4-9077-975C8C447FDC}"/>
    <dgm:cxn modelId="{60C962FF-1EC1-4AA8-9FD3-B2359B824EB0}" srcId="{5E090305-B363-4875-8AD0-A8A689CB9AA7}" destId="{E391A1C1-141F-4D8D-8B0D-53B503AB16C5}" srcOrd="0" destOrd="0" parTransId="{9AF6F270-1416-4E70-B3B6-6C1203DDFA44}" sibTransId="{5297BCF7-961B-4A2C-BE5C-3D1444B838EB}"/>
    <dgm:cxn modelId="{CF272EE8-B468-488A-A98C-5972A4F7A96B}" type="presParOf" srcId="{1F9DC19E-981F-48A4-AD9E-9DE67F7EB664}" destId="{9E0B8993-3C0D-4E8B-B47E-4647DA02267B}" srcOrd="0" destOrd="0" presId="urn:microsoft.com/office/officeart/2005/8/layout/radial6"/>
    <dgm:cxn modelId="{C6CFD682-CAF2-471C-8833-02525925CB63}" type="presParOf" srcId="{1F9DC19E-981F-48A4-AD9E-9DE67F7EB664}" destId="{7A0FB355-E179-4909-926B-F9DC84E74F13}" srcOrd="1" destOrd="0" presId="urn:microsoft.com/office/officeart/2005/8/layout/radial6"/>
    <dgm:cxn modelId="{C3EBACEC-F03F-4C4D-BBE9-B77E44A83804}" type="presParOf" srcId="{1F9DC19E-981F-48A4-AD9E-9DE67F7EB664}" destId="{1119B5A3-C006-46B8-BD79-50329492B47E}" srcOrd="2" destOrd="0" presId="urn:microsoft.com/office/officeart/2005/8/layout/radial6"/>
    <dgm:cxn modelId="{9F115AAD-0689-4E84-A5CA-BCA9F100985F}" type="presParOf" srcId="{1F9DC19E-981F-48A4-AD9E-9DE67F7EB664}" destId="{ACCF5B27-9883-4C90-8DCD-BC0701BBB52B}" srcOrd="3" destOrd="0" presId="urn:microsoft.com/office/officeart/2005/8/layout/radial6"/>
    <dgm:cxn modelId="{212E7588-F80D-4958-BCED-2BB4B45F4111}" type="presParOf" srcId="{1F9DC19E-981F-48A4-AD9E-9DE67F7EB664}" destId="{B98C4B3C-7BBB-439B-9B65-E7E68703CBF6}" srcOrd="4" destOrd="0" presId="urn:microsoft.com/office/officeart/2005/8/layout/radial6"/>
    <dgm:cxn modelId="{13B5B569-3E92-469E-8610-6B174E862757}" type="presParOf" srcId="{1F9DC19E-981F-48A4-AD9E-9DE67F7EB664}" destId="{0B6AE6EA-EA30-4089-B73F-83E6C1D6F5B2}" srcOrd="5" destOrd="0" presId="urn:microsoft.com/office/officeart/2005/8/layout/radial6"/>
    <dgm:cxn modelId="{BC88FF9A-2408-4D62-8680-9C8099F9D3D5}" type="presParOf" srcId="{1F9DC19E-981F-48A4-AD9E-9DE67F7EB664}" destId="{D211F2EB-2BB0-4E46-918D-68CB35BD8E20}" srcOrd="6" destOrd="0" presId="urn:microsoft.com/office/officeart/2005/8/layout/radial6"/>
    <dgm:cxn modelId="{9B81A126-692E-44F0-B49B-EEC8E7383772}" type="presParOf" srcId="{1F9DC19E-981F-48A4-AD9E-9DE67F7EB664}" destId="{51C7D2EE-A5DB-40BE-81DC-B7F7E373027B}" srcOrd="7" destOrd="0" presId="urn:microsoft.com/office/officeart/2005/8/layout/radial6"/>
    <dgm:cxn modelId="{D4F60317-D33E-4BF8-B9AC-CAA0DA24D815}" type="presParOf" srcId="{1F9DC19E-981F-48A4-AD9E-9DE67F7EB664}" destId="{8A42DBAA-0DE4-4899-BC3E-937AB0914963}" srcOrd="8" destOrd="0" presId="urn:microsoft.com/office/officeart/2005/8/layout/radial6"/>
    <dgm:cxn modelId="{08F547CF-B150-411D-A88D-3D1582FEFFFC}" type="presParOf" srcId="{1F9DC19E-981F-48A4-AD9E-9DE67F7EB664}" destId="{AA0101F7-FF64-4D9A-A4FC-D371D4982A1D}" srcOrd="9" destOrd="0" presId="urn:microsoft.com/office/officeart/2005/8/layout/radial6"/>
    <dgm:cxn modelId="{8AEA4835-AD76-4A1F-844D-E2B08F57F20F}" type="presParOf" srcId="{1F9DC19E-981F-48A4-AD9E-9DE67F7EB664}" destId="{1F73670A-5AFC-4E63-B294-9F6C738BCF88}" srcOrd="10" destOrd="0" presId="urn:microsoft.com/office/officeart/2005/8/layout/radial6"/>
    <dgm:cxn modelId="{EE599414-0D97-46AF-887B-C5990AEE6B01}" type="presParOf" srcId="{1F9DC19E-981F-48A4-AD9E-9DE67F7EB664}" destId="{7F26A1E6-BF68-4A76-859E-0749C4C5F6FE}" srcOrd="11" destOrd="0" presId="urn:microsoft.com/office/officeart/2005/8/layout/radial6"/>
    <dgm:cxn modelId="{22B4119E-F3D4-4862-A71A-FA9741DB9A4A}" type="presParOf" srcId="{1F9DC19E-981F-48A4-AD9E-9DE67F7EB664}" destId="{A08115D7-2FB7-4060-ACA5-B175AB2F1A0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115D7-2FB7-4060-ACA5-B175AB2F1A07}">
      <dsp:nvSpPr>
        <dsp:cNvPr id="0" name=""/>
        <dsp:cNvSpPr/>
      </dsp:nvSpPr>
      <dsp:spPr>
        <a:xfrm>
          <a:off x="1957320" y="711145"/>
          <a:ext cx="5245271" cy="5245271"/>
        </a:xfrm>
        <a:prstGeom prst="blockArc">
          <a:avLst>
            <a:gd name="adj1" fmla="val 10798526"/>
            <a:gd name="adj2" fmla="val 16153793"/>
            <a:gd name="adj3" fmla="val 4634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101F7-FF64-4D9A-A4FC-D371D4982A1D}">
      <dsp:nvSpPr>
        <dsp:cNvPr id="0" name=""/>
        <dsp:cNvSpPr/>
      </dsp:nvSpPr>
      <dsp:spPr>
        <a:xfrm>
          <a:off x="1949872" y="784052"/>
          <a:ext cx="5245271" cy="5245271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1F2EB-2BB0-4E46-918D-68CB35BD8E20}">
      <dsp:nvSpPr>
        <dsp:cNvPr id="0" name=""/>
        <dsp:cNvSpPr/>
      </dsp:nvSpPr>
      <dsp:spPr>
        <a:xfrm>
          <a:off x="1949872" y="784052"/>
          <a:ext cx="5245271" cy="5245271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F5B27-9883-4C90-8DCD-BC0701BBB52B}">
      <dsp:nvSpPr>
        <dsp:cNvPr id="0" name=""/>
        <dsp:cNvSpPr/>
      </dsp:nvSpPr>
      <dsp:spPr>
        <a:xfrm>
          <a:off x="1949872" y="782953"/>
          <a:ext cx="5245271" cy="5245271"/>
        </a:xfrm>
        <a:prstGeom prst="blockArc">
          <a:avLst>
            <a:gd name="adj1" fmla="val 16153793"/>
            <a:gd name="adj2" fmla="val 1474"/>
            <a:gd name="adj3" fmla="val 4634"/>
          </a:avLst>
        </a:prstGeom>
        <a:solidFill>
          <a:srgbClr val="FFC0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B8993-3C0D-4E8B-B47E-4647DA02267B}">
      <dsp:nvSpPr>
        <dsp:cNvPr id="0" name=""/>
        <dsp:cNvSpPr/>
      </dsp:nvSpPr>
      <dsp:spPr>
        <a:xfrm>
          <a:off x="3306201" y="2140381"/>
          <a:ext cx="2411283" cy="2411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  <a:sp3d extrusionH="28000" prstMaterial="matte"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500" b="1" kern="1200" dirty="0"/>
            <a:t>OOII</a:t>
          </a:r>
        </a:p>
      </dsp:txBody>
      <dsp:txXfrm>
        <a:off x="3659325" y="2493505"/>
        <a:ext cx="1705035" cy="1705035"/>
      </dsp:txXfrm>
    </dsp:sp>
    <dsp:sp modelId="{7A0FB355-E179-4909-926B-F9DC84E74F13}">
      <dsp:nvSpPr>
        <dsp:cNvPr id="0" name=""/>
        <dsp:cNvSpPr/>
      </dsp:nvSpPr>
      <dsp:spPr>
        <a:xfrm>
          <a:off x="3694125" y="0"/>
          <a:ext cx="1687898" cy="16878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905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n>
                <a:noFill/>
              </a:ln>
              <a:solidFill>
                <a:schemeClr val="tx1"/>
              </a:solidFill>
            </a:rPr>
            <a:t>Planeación</a:t>
          </a:r>
          <a:endParaRPr lang="es-MX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941312" y="247187"/>
        <a:ext cx="1193524" cy="1193524"/>
      </dsp:txXfrm>
    </dsp:sp>
    <dsp:sp modelId="{B98C4B3C-7BBB-439B-9B65-E7E68703CBF6}">
      <dsp:nvSpPr>
        <dsp:cNvPr id="0" name=""/>
        <dsp:cNvSpPr/>
      </dsp:nvSpPr>
      <dsp:spPr>
        <a:xfrm>
          <a:off x="6290430" y="2562738"/>
          <a:ext cx="1687898" cy="1687898"/>
        </a:xfrm>
        <a:prstGeom prst="ellipse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chemeClr val="tx1"/>
              </a:solidFill>
            </a:rPr>
            <a:t>MEC</a:t>
          </a:r>
        </a:p>
      </dsp:txBody>
      <dsp:txXfrm>
        <a:off x="6537617" y="2809925"/>
        <a:ext cx="1193524" cy="1193524"/>
      </dsp:txXfrm>
    </dsp:sp>
    <dsp:sp modelId="{51C7D2EE-A5DB-40BE-81DC-B7F7E373027B}">
      <dsp:nvSpPr>
        <dsp:cNvPr id="0" name=""/>
        <dsp:cNvSpPr/>
      </dsp:nvSpPr>
      <dsp:spPr>
        <a:xfrm>
          <a:off x="3728558" y="5124610"/>
          <a:ext cx="1687898" cy="1687898"/>
        </a:xfrm>
        <a:prstGeom prst="ellipse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 dirty="0"/>
            <a:t>Visión</a:t>
          </a:r>
        </a:p>
      </dsp:txBody>
      <dsp:txXfrm>
        <a:off x="3975745" y="5371797"/>
        <a:ext cx="1193524" cy="1193524"/>
      </dsp:txXfrm>
    </dsp:sp>
    <dsp:sp modelId="{1F73670A-5AFC-4E63-B294-9F6C738BCF88}">
      <dsp:nvSpPr>
        <dsp:cNvPr id="0" name=""/>
        <dsp:cNvSpPr/>
      </dsp:nvSpPr>
      <dsp:spPr>
        <a:xfrm>
          <a:off x="1166687" y="2562738"/>
          <a:ext cx="1687898" cy="1687898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Excelencia</a:t>
          </a:r>
        </a:p>
      </dsp:txBody>
      <dsp:txXfrm>
        <a:off x="1413874" y="2809925"/>
        <a:ext cx="1193524" cy="119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2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62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35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1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59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82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20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57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19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1724744"/>
          </a:xfrm>
        </p:spPr>
        <p:txBody>
          <a:bodyPr anchor="ctr" anchorCtr="0"/>
          <a:lstStyle>
            <a:lvl1pPr marL="0" indent="0" algn="ct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77009852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1724744"/>
          </a:xfrm>
        </p:spPr>
        <p:txBody>
          <a:bodyPr anchor="ctr" anchorCtr="0"/>
          <a:lstStyle>
            <a:lvl1pPr marL="0" indent="0" algn="ct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512766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35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1724744"/>
          </a:xfrm>
        </p:spPr>
        <p:txBody>
          <a:bodyPr anchor="ctr" anchorCtr="0"/>
          <a:lstStyle>
            <a:lvl1pPr marL="0" indent="0" algn="ct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8989427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1724744"/>
          </a:xfrm>
        </p:spPr>
        <p:txBody>
          <a:bodyPr anchor="ctr" anchorCtr="0"/>
          <a:lstStyle>
            <a:lvl1pPr marL="0" indent="0" algn="ctr"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7820059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02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25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25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8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19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74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7AA0AD-1271-4E40-9A6B-0CCF76B68B28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9749-8A1A-4F7B-8B07-96ADC02AC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672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4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369AA-FA2F-4EFB-8A32-27E35218F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E3. Plan de Acción Anual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45031-CD78-48B2-A755-403D6423A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Abril 2019</a:t>
            </a:r>
          </a:p>
        </p:txBody>
      </p:sp>
    </p:spTree>
    <p:extLst>
      <p:ext uri="{BB962C8B-B14F-4D97-AF65-F5344CB8AC3E}">
        <p14:creationId xmlns:p14="http://schemas.microsoft.com/office/powerpoint/2010/main" val="351477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dirty="0"/>
              <a:t>¿Qué es Planeación?</a:t>
            </a:r>
          </a:p>
        </p:txBody>
      </p:sp>
      <p:sp>
        <p:nvSpPr>
          <p:cNvPr id="9219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n-US" dirty="0"/>
              <a:t>Objetivos, metas.</a:t>
            </a:r>
          </a:p>
          <a:p>
            <a:r>
              <a:rPr lang="es-ES_tradnl" altLang="en-US" dirty="0"/>
              <a:t>Recursos.</a:t>
            </a:r>
          </a:p>
          <a:p>
            <a:r>
              <a:rPr lang="es-ES_tradnl" altLang="en-US" dirty="0">
                <a:solidFill>
                  <a:srgbClr val="FF0000"/>
                </a:solidFill>
              </a:rPr>
              <a:t>Futuro</a:t>
            </a:r>
            <a:r>
              <a:rPr lang="es-ES_tradnl" altLang="en-US" dirty="0"/>
              <a:t>.</a:t>
            </a:r>
          </a:p>
          <a:p>
            <a:r>
              <a:rPr lang="es-ES_tradnl" altLang="en-US" dirty="0"/>
              <a:t>Metodología.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19470B-09B4-4B7F-9B68-C4BF448E337F}"/>
              </a:ext>
            </a:extLst>
          </p:cNvPr>
          <p:cNvSpPr/>
          <p:nvPr/>
        </p:nvSpPr>
        <p:spPr>
          <a:xfrm>
            <a:off x="4750420" y="5451175"/>
            <a:ext cx="7285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US" sz="2800" dirty="0"/>
              <a:t>¿Por qué Planear?</a:t>
            </a:r>
          </a:p>
          <a:p>
            <a:r>
              <a:rPr lang="es-ES_tradnl" altLang="en-US" sz="2800" dirty="0"/>
              <a:t>¿Por qué falla la Planeación Mexicana?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84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fundamentales del Modelo de Planeación</a:t>
            </a:r>
          </a:p>
        </p:txBody>
      </p:sp>
      <p:sp>
        <p:nvSpPr>
          <p:cNvPr id="9219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n-US" dirty="0"/>
              <a:t>Participativo.</a:t>
            </a:r>
          </a:p>
          <a:p>
            <a:r>
              <a:rPr lang="es-ES_tradnl" altLang="en-US" dirty="0"/>
              <a:t>Sistémico.</a:t>
            </a:r>
          </a:p>
          <a:p>
            <a:r>
              <a:rPr lang="es-ES_tradnl" altLang="en-US" dirty="0"/>
              <a:t>Integral.</a:t>
            </a:r>
          </a:p>
          <a:p>
            <a:r>
              <a:rPr lang="es-ES_tradnl" altLang="en-US" dirty="0"/>
              <a:t>Determinístico.</a:t>
            </a:r>
          </a:p>
          <a:p>
            <a:r>
              <a:rPr lang="es-ES_tradnl" altLang="en-US" dirty="0"/>
              <a:t>Metodológico.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06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Concepciones</a:t>
            </a:r>
            <a:endParaRPr lang="es-ES" alt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4051626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Retrospectiva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dirty="0"/>
              <a:t>Constituye la práctica más generalizada en planeación.</a:t>
            </a:r>
          </a:p>
          <a:p>
            <a:r>
              <a:rPr lang="es-ES_tradnl" altLang="en-US" dirty="0"/>
              <a:t>Exploración</a:t>
            </a:r>
            <a:r>
              <a:rPr lang="es-ES" altLang="en-US" dirty="0"/>
              <a:t> del pasado para conocer el futuro.</a:t>
            </a:r>
          </a:p>
          <a:p>
            <a:r>
              <a:rPr lang="es-ES" altLang="en-US" dirty="0"/>
              <a:t>Planeación determinista.</a:t>
            </a:r>
          </a:p>
          <a:p>
            <a:r>
              <a:rPr lang="es-ES" altLang="en-US" dirty="0"/>
              <a:t>Planeación probabilística.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9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Prospectiva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dirty="0"/>
              <a:t>Diseño de un futuro deseado ideal, libre de las restricciones.</a:t>
            </a:r>
          </a:p>
          <a:p>
            <a:r>
              <a:rPr lang="es-ES" altLang="en-US" dirty="0"/>
              <a:t>Toma en cuenta los medios existentes.</a:t>
            </a:r>
          </a:p>
          <a:p>
            <a:r>
              <a:rPr lang="es-ES" altLang="en-US" dirty="0"/>
              <a:t>Considera la creación  o modificación de los medios.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6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Circunspectiva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dirty="0"/>
              <a:t>Se circunscribe a situaciones o problemas particulares del presente. </a:t>
            </a:r>
          </a:p>
          <a:p>
            <a:r>
              <a:rPr lang="es-ES" altLang="en-US" dirty="0"/>
              <a:t>Atiende a problemas del momento, tiene limitada su libertad de elección entre diferentes alternativas.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9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Corrientes</a:t>
            </a:r>
            <a:endParaRPr lang="es-ES" alt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9909684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Administrativa</a:t>
            </a:r>
          </a:p>
        </p:txBody>
      </p:sp>
      <p:pic>
        <p:nvPicPr>
          <p:cNvPr id="17411" name="Picture 68" descr="boxers_fight_l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628775"/>
            <a:ext cx="12557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50"/>
          <p:cNvGrpSpPr>
            <a:grpSpLocks/>
          </p:cNvGrpSpPr>
          <p:nvPr/>
        </p:nvGrpSpPr>
        <p:grpSpPr bwMode="auto">
          <a:xfrm>
            <a:off x="2298700" y="2587625"/>
            <a:ext cx="5715000" cy="312738"/>
            <a:chOff x="1296" y="3598"/>
            <a:chExt cx="3600" cy="197"/>
          </a:xfrm>
        </p:grpSpPr>
        <p:sp>
          <p:nvSpPr>
            <p:cNvPr id="17424" name="AutoShape 51"/>
            <p:cNvSpPr>
              <a:spLocks noChangeArrowheads="1"/>
            </p:cNvSpPr>
            <p:nvPr/>
          </p:nvSpPr>
          <p:spPr bwMode="auto">
            <a:xfrm rot="-5400000">
              <a:off x="4725" y="3625"/>
              <a:ext cx="197" cy="144"/>
            </a:xfrm>
            <a:prstGeom prst="downArrow">
              <a:avLst>
                <a:gd name="adj1" fmla="val 100000"/>
                <a:gd name="adj2" fmla="val 100000"/>
              </a:avLst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3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  <p:sp>
          <p:nvSpPr>
            <p:cNvPr id="17425" name="Rectangle 52"/>
            <p:cNvSpPr>
              <a:spLocks noChangeArrowheads="1"/>
            </p:cNvSpPr>
            <p:nvPr/>
          </p:nvSpPr>
          <p:spPr bwMode="auto">
            <a:xfrm>
              <a:off x="1296" y="3648"/>
              <a:ext cx="3456" cy="96"/>
            </a:xfrm>
            <a:prstGeom prst="rect">
              <a:avLst/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3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</p:grpSp>
      <p:sp>
        <p:nvSpPr>
          <p:cNvPr id="17413" name="Rectangle 46"/>
          <p:cNvSpPr>
            <a:spLocks noChangeArrowheads="1"/>
          </p:cNvSpPr>
          <p:nvPr/>
        </p:nvSpPr>
        <p:spPr bwMode="auto">
          <a:xfrm>
            <a:off x="3429000" y="2895600"/>
            <a:ext cx="152400" cy="2514600"/>
          </a:xfrm>
          <a:prstGeom prst="rect">
            <a:avLst/>
          </a:prstGeom>
          <a:gradFill rotWithShape="0">
            <a:gsLst>
              <a:gs pos="0">
                <a:srgbClr val="5E0000"/>
              </a:gs>
              <a:gs pos="50000">
                <a:srgbClr val="CC0000"/>
              </a:gs>
              <a:gs pos="100000">
                <a:srgbClr val="5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MX" altLang="en-US" sz="2000">
              <a:latin typeface="Times New Roman" pitchFamily="18" charset="0"/>
            </a:endParaRPr>
          </a:p>
        </p:txBody>
      </p:sp>
      <p:grpSp>
        <p:nvGrpSpPr>
          <p:cNvPr id="17414" name="Group 49"/>
          <p:cNvGrpSpPr>
            <a:grpSpLocks/>
          </p:cNvGrpSpPr>
          <p:nvPr/>
        </p:nvGrpSpPr>
        <p:grpSpPr bwMode="auto">
          <a:xfrm>
            <a:off x="3581400" y="5330825"/>
            <a:ext cx="5715000" cy="312738"/>
            <a:chOff x="1296" y="3598"/>
            <a:chExt cx="3600" cy="197"/>
          </a:xfrm>
        </p:grpSpPr>
        <p:sp>
          <p:nvSpPr>
            <p:cNvPr id="17422" name="AutoShape 48"/>
            <p:cNvSpPr>
              <a:spLocks noChangeArrowheads="1"/>
            </p:cNvSpPr>
            <p:nvPr/>
          </p:nvSpPr>
          <p:spPr bwMode="auto">
            <a:xfrm rot="-5400000">
              <a:off x="4725" y="3625"/>
              <a:ext cx="197" cy="144"/>
            </a:xfrm>
            <a:prstGeom prst="downArrow">
              <a:avLst>
                <a:gd name="adj1" fmla="val 100000"/>
                <a:gd name="adj2" fmla="val 100000"/>
              </a:avLst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3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  <p:sp>
          <p:nvSpPr>
            <p:cNvPr id="17423" name="Rectangle 45"/>
            <p:cNvSpPr>
              <a:spLocks noChangeArrowheads="1"/>
            </p:cNvSpPr>
            <p:nvPr/>
          </p:nvSpPr>
          <p:spPr bwMode="auto">
            <a:xfrm>
              <a:off x="1296" y="3648"/>
              <a:ext cx="3456" cy="96"/>
            </a:xfrm>
            <a:prstGeom prst="rect">
              <a:avLst/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3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</p:grp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8077200" y="1981200"/>
            <a:ext cx="1752600" cy="17526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Ejecución</a:t>
            </a:r>
          </a:p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Moderna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Oval 39"/>
          <p:cNvSpPr>
            <a:spLocks noChangeArrowheads="1"/>
          </p:cNvSpPr>
          <p:nvPr/>
        </p:nvSpPr>
        <p:spPr bwMode="auto">
          <a:xfrm>
            <a:off x="2133600" y="1524000"/>
            <a:ext cx="2057400" cy="1828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Administración</a:t>
            </a:r>
          </a:p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Positivista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Oval 41"/>
          <p:cNvSpPr>
            <a:spLocks noChangeArrowheads="1"/>
          </p:cNvSpPr>
          <p:nvPr/>
        </p:nvSpPr>
        <p:spPr bwMode="auto">
          <a:xfrm>
            <a:off x="3143250" y="2636838"/>
            <a:ext cx="1752600" cy="16002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Planeación</a:t>
            </a:r>
          </a:p>
          <a:p>
            <a:pPr>
              <a:defRPr/>
            </a:pPr>
            <a:r>
              <a:rPr lang="es-MX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Tayloriana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7418" name="Picture 54" descr="books_fly_off_shelf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7879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58" descr="baby_crawl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5003800"/>
            <a:ext cx="1371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2" descr="playingguitar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6" y="3810000"/>
            <a:ext cx="1108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8458200" y="4267200"/>
            <a:ext cx="1752600" cy="16764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Control de </a:t>
            </a:r>
          </a:p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calidad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Sistémica</a:t>
            </a:r>
          </a:p>
        </p:txBody>
      </p:sp>
      <p:grpSp>
        <p:nvGrpSpPr>
          <p:cNvPr id="18435" name="Group 39"/>
          <p:cNvGrpSpPr>
            <a:grpSpLocks/>
          </p:cNvGrpSpPr>
          <p:nvPr/>
        </p:nvGrpSpPr>
        <p:grpSpPr bwMode="auto">
          <a:xfrm>
            <a:off x="2298700" y="2663825"/>
            <a:ext cx="5715000" cy="312738"/>
            <a:chOff x="1296" y="3598"/>
            <a:chExt cx="3600" cy="197"/>
          </a:xfrm>
        </p:grpSpPr>
        <p:sp>
          <p:nvSpPr>
            <p:cNvPr id="18449" name="AutoShape 40"/>
            <p:cNvSpPr>
              <a:spLocks noChangeArrowheads="1"/>
            </p:cNvSpPr>
            <p:nvPr/>
          </p:nvSpPr>
          <p:spPr bwMode="auto">
            <a:xfrm rot="-5400000">
              <a:off x="4725" y="3625"/>
              <a:ext cx="197" cy="144"/>
            </a:xfrm>
            <a:prstGeom prst="downArrow">
              <a:avLst>
                <a:gd name="adj1" fmla="val 100000"/>
                <a:gd name="adj2" fmla="val 100000"/>
              </a:avLst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2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  <p:sp>
          <p:nvSpPr>
            <p:cNvPr id="18450" name="Rectangle 41"/>
            <p:cNvSpPr>
              <a:spLocks noChangeArrowheads="1"/>
            </p:cNvSpPr>
            <p:nvPr/>
          </p:nvSpPr>
          <p:spPr bwMode="auto">
            <a:xfrm>
              <a:off x="1296" y="3648"/>
              <a:ext cx="3456" cy="96"/>
            </a:xfrm>
            <a:prstGeom prst="rect">
              <a:avLst/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2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</p:grpSp>
      <p:sp>
        <p:nvSpPr>
          <p:cNvPr id="18436" name="Rectangle 42"/>
          <p:cNvSpPr>
            <a:spLocks noChangeArrowheads="1"/>
          </p:cNvSpPr>
          <p:nvPr/>
        </p:nvSpPr>
        <p:spPr bwMode="auto">
          <a:xfrm>
            <a:off x="3429000" y="2971800"/>
            <a:ext cx="152400" cy="2514600"/>
          </a:xfrm>
          <a:prstGeom prst="rect">
            <a:avLst/>
          </a:prstGeom>
          <a:gradFill rotWithShape="0">
            <a:gsLst>
              <a:gs pos="0">
                <a:srgbClr val="5E0000"/>
              </a:gs>
              <a:gs pos="50000">
                <a:srgbClr val="CC0000"/>
              </a:gs>
              <a:gs pos="100000">
                <a:srgbClr val="5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MX" altLang="en-US" sz="2000">
              <a:latin typeface="Times New Roman" pitchFamily="18" charset="0"/>
            </a:endParaRPr>
          </a:p>
        </p:txBody>
      </p:sp>
      <p:grpSp>
        <p:nvGrpSpPr>
          <p:cNvPr id="18437" name="Group 43"/>
          <p:cNvGrpSpPr>
            <a:grpSpLocks/>
          </p:cNvGrpSpPr>
          <p:nvPr/>
        </p:nvGrpSpPr>
        <p:grpSpPr bwMode="auto">
          <a:xfrm>
            <a:off x="3581400" y="5407025"/>
            <a:ext cx="5715000" cy="312738"/>
            <a:chOff x="1296" y="3598"/>
            <a:chExt cx="3600" cy="197"/>
          </a:xfrm>
        </p:grpSpPr>
        <p:sp>
          <p:nvSpPr>
            <p:cNvPr id="18447" name="AutoShape 44"/>
            <p:cNvSpPr>
              <a:spLocks noChangeArrowheads="1"/>
            </p:cNvSpPr>
            <p:nvPr/>
          </p:nvSpPr>
          <p:spPr bwMode="auto">
            <a:xfrm rot="-5400000">
              <a:off x="4725" y="3625"/>
              <a:ext cx="197" cy="144"/>
            </a:xfrm>
            <a:prstGeom prst="downArrow">
              <a:avLst>
                <a:gd name="adj1" fmla="val 100000"/>
                <a:gd name="adj2" fmla="val 100000"/>
              </a:avLst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2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  <p:sp>
          <p:nvSpPr>
            <p:cNvPr id="18448" name="Rectangle 45"/>
            <p:cNvSpPr>
              <a:spLocks noChangeArrowheads="1"/>
            </p:cNvSpPr>
            <p:nvPr/>
          </p:nvSpPr>
          <p:spPr bwMode="auto">
            <a:xfrm>
              <a:off x="1296" y="3648"/>
              <a:ext cx="3456" cy="96"/>
            </a:xfrm>
            <a:prstGeom prst="rect">
              <a:avLst/>
            </a:prstGeom>
            <a:gradFill rotWithShape="0">
              <a:gsLst>
                <a:gs pos="0">
                  <a:srgbClr val="5E0000"/>
                </a:gs>
                <a:gs pos="50000">
                  <a:srgbClr val="CC0000"/>
                </a:gs>
                <a:gs pos="100000">
                  <a:srgbClr val="5E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CC0000"/>
                </a:buClr>
                <a:buSzPct val="60000"/>
                <a:buFont typeface="Wingdings" pitchFamily="2" charset="2"/>
                <a:buBlip>
                  <a:blip r:embed="rId2"/>
                </a:buBlip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8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–"/>
                <a:defRPr kumimoji="1"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SzPct val="60000"/>
                <a:buChar char="•"/>
                <a:defRPr kumimoji="1"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000">
                <a:latin typeface="Times New Roman" pitchFamily="18" charset="0"/>
              </a:endParaRPr>
            </a:p>
          </p:txBody>
        </p:sp>
      </p:grp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8077200" y="2057400"/>
            <a:ext cx="1752600" cy="16764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Ejecución</a:t>
            </a:r>
          </a:p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Inteligente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Oval 47"/>
          <p:cNvSpPr>
            <a:spLocks noChangeArrowheads="1"/>
          </p:cNvSpPr>
          <p:nvPr/>
        </p:nvSpPr>
        <p:spPr bwMode="auto">
          <a:xfrm>
            <a:off x="2133600" y="1600200"/>
            <a:ext cx="2057400" cy="1828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s-MX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TGS</a:t>
            </a:r>
            <a:endParaRPr lang="es-ES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3124200" y="2133600"/>
            <a:ext cx="1981200" cy="17526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Planeación</a:t>
            </a:r>
          </a:p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Postmoderna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8441" name="Picture 38" descr="business_workers_shaking_hands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16100"/>
            <a:ext cx="1931988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55" descr="conference_room_meet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4454526"/>
            <a:ext cx="28162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46"/>
          <p:cNvSpPr>
            <a:spLocks noChangeArrowheads="1"/>
          </p:cNvSpPr>
          <p:nvPr/>
        </p:nvSpPr>
        <p:spPr bwMode="auto">
          <a:xfrm>
            <a:off x="8610600" y="4343400"/>
            <a:ext cx="1752600" cy="1676400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Sistema</a:t>
            </a:r>
          </a:p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MEC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8444" name="Picture 58" descr="baby_crawl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5080000"/>
            <a:ext cx="1371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62" descr="playingguitar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6" y="3886200"/>
            <a:ext cx="1108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8" descr="lawyer_searching_for_clients_l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1931988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0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/>
              <a:t>De cambio</a:t>
            </a:r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38000273"/>
              </p:ext>
            </p:extLst>
          </p:nvPr>
        </p:nvGraphicFramePr>
        <p:xfrm>
          <a:off x="1271464" y="216024"/>
          <a:ext cx="9145016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Rectangle 63"/>
          <p:cNvSpPr>
            <a:spLocks noChangeArrowheads="1"/>
          </p:cNvSpPr>
          <p:nvPr/>
        </p:nvSpPr>
        <p:spPr bwMode="auto">
          <a:xfrm>
            <a:off x="1524000" y="25495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MX" altLang="en-US" sz="2400">
              <a:latin typeface="Times New Roman" pitchFamily="18" charset="0"/>
            </a:endParaRPr>
          </a:p>
        </p:txBody>
      </p:sp>
      <p:pic>
        <p:nvPicPr>
          <p:cNvPr id="19461" name="Picture 69" descr="red_baron_angle_l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4292601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2"/>
          <p:cNvSpPr>
            <a:spLocks noChangeArrowheads="1"/>
          </p:cNvSpPr>
          <p:nvPr/>
        </p:nvSpPr>
        <p:spPr bwMode="auto">
          <a:xfrm>
            <a:off x="1525588" y="26638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MX" altLang="en-US" sz="2400">
              <a:latin typeface="Times New Roman" pitchFamily="18" charset="0"/>
            </a:endParaRPr>
          </a:p>
        </p:txBody>
      </p:sp>
      <p:pic>
        <p:nvPicPr>
          <p:cNvPr id="19463" name="Picture 78" descr="shuttle_cruising_h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0304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0" descr="server_flashing_hg_cl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797425"/>
            <a:ext cx="23034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8" descr="business_workers_shaking_hands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84313"/>
            <a:ext cx="17875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Oval 4"/>
          <p:cNvSpPr>
            <a:spLocks noChangeArrowheads="1"/>
          </p:cNvSpPr>
          <p:nvPr/>
        </p:nvSpPr>
        <p:spPr bwMode="auto">
          <a:xfrm>
            <a:off x="911157" y="946257"/>
            <a:ext cx="2120900" cy="2087563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>
                <a:solidFill>
                  <a:schemeClr val="bg1"/>
                </a:solidFill>
                <a:latin typeface="Arial Narrow" pitchFamily="34" charset="0"/>
              </a:rPr>
              <a:t>Escenarios</a:t>
            </a:r>
          </a:p>
        </p:txBody>
      </p:sp>
      <p:sp>
        <p:nvSpPr>
          <p:cNvPr id="327686" name="AutoShape 6"/>
          <p:cNvSpPr>
            <a:spLocks noChangeArrowheads="1"/>
          </p:cNvSpPr>
          <p:nvPr/>
        </p:nvSpPr>
        <p:spPr bwMode="auto">
          <a:xfrm>
            <a:off x="3497445" y="3650461"/>
            <a:ext cx="2520951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 dirty="0">
                <a:solidFill>
                  <a:srgbClr val="FFFFCC"/>
                </a:solidFill>
                <a:latin typeface="Arial Narrow" pitchFamily="34" charset="0"/>
              </a:rPr>
              <a:t>Objetivo</a:t>
            </a:r>
            <a:endParaRPr lang="es-ES" sz="2400" b="1" dirty="0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327687" name="AutoShape 7"/>
          <p:cNvSpPr>
            <a:spLocks noChangeArrowheads="1"/>
          </p:cNvSpPr>
          <p:nvPr/>
        </p:nvSpPr>
        <p:spPr bwMode="auto">
          <a:xfrm>
            <a:off x="3497444" y="4315165"/>
            <a:ext cx="2520951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 dirty="0">
                <a:solidFill>
                  <a:srgbClr val="FFFFCC"/>
                </a:solidFill>
                <a:latin typeface="Arial Narrow" pitchFamily="34" charset="0"/>
              </a:rPr>
              <a:t>Estrategia</a:t>
            </a:r>
            <a:endParaRPr lang="es-ES" sz="2400" b="1" dirty="0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327688" name="AutoShape 8"/>
          <p:cNvSpPr>
            <a:spLocks noChangeArrowheads="1"/>
          </p:cNvSpPr>
          <p:nvPr/>
        </p:nvSpPr>
        <p:spPr bwMode="auto">
          <a:xfrm>
            <a:off x="3531025" y="5075962"/>
            <a:ext cx="194468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>
                <a:solidFill>
                  <a:srgbClr val="FFFFCC"/>
                </a:solidFill>
                <a:latin typeface="Arial Narrow" pitchFamily="34" charset="0"/>
              </a:rPr>
              <a:t>Indicador</a:t>
            </a:r>
            <a:endParaRPr lang="es-ES" sz="2400" b="1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327689" name="AutoShape 9"/>
          <p:cNvSpPr>
            <a:spLocks noChangeArrowheads="1"/>
          </p:cNvSpPr>
          <p:nvPr/>
        </p:nvSpPr>
        <p:spPr bwMode="auto">
          <a:xfrm>
            <a:off x="5562166" y="5073095"/>
            <a:ext cx="1787984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>
                <a:solidFill>
                  <a:srgbClr val="FFFFCC"/>
                </a:solidFill>
                <a:latin typeface="Arial Narrow" pitchFamily="34" charset="0"/>
              </a:rPr>
              <a:t>Meta</a:t>
            </a:r>
            <a:endParaRPr lang="es-ES" sz="2400" b="1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327691" name="AutoShape 11"/>
          <p:cNvSpPr>
            <a:spLocks noChangeArrowheads="1"/>
          </p:cNvSpPr>
          <p:nvPr/>
        </p:nvSpPr>
        <p:spPr bwMode="auto">
          <a:xfrm>
            <a:off x="6067381" y="3620514"/>
            <a:ext cx="12954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>
                <a:solidFill>
                  <a:srgbClr val="FFFFCC"/>
                </a:solidFill>
                <a:latin typeface="Arial Narrow" pitchFamily="34" charset="0"/>
              </a:rPr>
              <a:t>Qué</a:t>
            </a:r>
            <a:endParaRPr lang="es-ES" sz="2400" b="1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327692" name="AutoShape 12"/>
          <p:cNvSpPr>
            <a:spLocks noChangeArrowheads="1"/>
          </p:cNvSpPr>
          <p:nvPr/>
        </p:nvSpPr>
        <p:spPr bwMode="auto">
          <a:xfrm>
            <a:off x="6079870" y="4300655"/>
            <a:ext cx="12954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400" b="1">
                <a:solidFill>
                  <a:srgbClr val="FFFFCC"/>
                </a:solidFill>
                <a:latin typeface="Arial Narrow" pitchFamily="34" charset="0"/>
              </a:rPr>
              <a:t>Cómo</a:t>
            </a:r>
            <a:endParaRPr lang="es-ES" sz="2400" b="1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22539" name="AutoShape 15"/>
          <p:cNvSpPr>
            <a:spLocks noChangeArrowheads="1"/>
          </p:cNvSpPr>
          <p:nvPr/>
        </p:nvSpPr>
        <p:spPr bwMode="auto">
          <a:xfrm rot="-6349726">
            <a:off x="3395338" y="1681006"/>
            <a:ext cx="1871663" cy="790575"/>
          </a:xfrm>
          <a:prstGeom prst="curvedUpArrow">
            <a:avLst>
              <a:gd name="adj1" fmla="val 34898"/>
              <a:gd name="adj2" fmla="val 82248"/>
              <a:gd name="adj3" fmla="val 32509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Blip>
                <a:blip r:embed="rId3"/>
              </a:buBlip>
              <a:defRPr kumimoji="1" sz="2800">
                <a:solidFill>
                  <a:srgbClr val="FFFF19"/>
                </a:solidFill>
                <a:latin typeface="Franklin Gothic Demi" pitchFamily="34" charset="0"/>
                <a:cs typeface="Aharoni" pitchFamily="2" charset="-79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800">
                <a:solidFill>
                  <a:srgbClr val="FFFF19"/>
                </a:solidFill>
                <a:latin typeface="Franklin Gothic Demi" pitchFamily="34" charset="0"/>
                <a:cs typeface="Aharoni" pitchFamily="2" charset="-79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4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MX" alt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 flipH="1" flipV="1">
            <a:off x="3299081" y="3835797"/>
            <a:ext cx="1588" cy="1798637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2542" name="AutoShape 19"/>
          <p:cNvSpPr>
            <a:spLocks noChangeArrowheads="1"/>
          </p:cNvSpPr>
          <p:nvPr/>
        </p:nvSpPr>
        <p:spPr bwMode="auto">
          <a:xfrm>
            <a:off x="3831802" y="5856701"/>
            <a:ext cx="3313112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Blip>
                <a:blip r:embed="rId3"/>
              </a:buBlip>
              <a:defRPr kumimoji="1" sz="2800">
                <a:solidFill>
                  <a:srgbClr val="FFFF19"/>
                </a:solidFill>
                <a:latin typeface="Franklin Gothic Demi" pitchFamily="34" charset="0"/>
                <a:cs typeface="Aharoni" pitchFamily="2" charset="-79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800">
                <a:solidFill>
                  <a:srgbClr val="FFFF19"/>
                </a:solidFill>
                <a:latin typeface="Franklin Gothic Demi" pitchFamily="34" charset="0"/>
                <a:cs typeface="Aharoni" pitchFamily="2" charset="-79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4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b="1" dirty="0">
                <a:solidFill>
                  <a:schemeClr val="tx1"/>
                </a:solidFill>
                <a:latin typeface="Arial Narrow" pitchFamily="34" charset="0"/>
              </a:rPr>
              <a:t>Modelo Estratégico</a:t>
            </a:r>
            <a:endParaRPr lang="es-ES" alt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543" name="AutoShape 20"/>
          <p:cNvSpPr>
            <a:spLocks noChangeArrowheads="1"/>
          </p:cNvSpPr>
          <p:nvPr/>
        </p:nvSpPr>
        <p:spPr bwMode="auto">
          <a:xfrm>
            <a:off x="9235715" y="6046822"/>
            <a:ext cx="2160587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Blip>
                <a:blip r:embed="rId3"/>
              </a:buBlip>
              <a:defRPr kumimoji="1" sz="2800">
                <a:solidFill>
                  <a:srgbClr val="FFFF19"/>
                </a:solidFill>
                <a:latin typeface="Franklin Gothic Demi" pitchFamily="34" charset="0"/>
                <a:cs typeface="Aharoni" pitchFamily="2" charset="-79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800">
                <a:solidFill>
                  <a:srgbClr val="FFFF19"/>
                </a:solidFill>
                <a:latin typeface="Franklin Gothic Demi" pitchFamily="34" charset="0"/>
                <a:cs typeface="Aharoni" pitchFamily="2" charset="-79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4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–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0000"/>
              <a:buChar char="•"/>
              <a:defRPr kumimoji="1" sz="2000" b="1">
                <a:solidFill>
                  <a:schemeClr val="tx1"/>
                </a:solidFill>
                <a:latin typeface="Arial" charset="0"/>
                <a:cs typeface="Aharoni" pitchFamily="2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4000" b="1" dirty="0">
                <a:solidFill>
                  <a:srgbClr val="FFFF00"/>
                </a:solidFill>
                <a:latin typeface="Arial Narrow" pitchFamily="34" charset="0"/>
              </a:rPr>
              <a:t>Modelo Táctico</a:t>
            </a:r>
            <a:endParaRPr lang="es-ES" altLang="en-US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545" name="Line 25"/>
          <p:cNvSpPr>
            <a:spLocks noChangeShapeType="1"/>
          </p:cNvSpPr>
          <p:nvPr/>
        </p:nvSpPr>
        <p:spPr bwMode="auto">
          <a:xfrm flipH="1">
            <a:off x="3299081" y="5000534"/>
            <a:ext cx="5761756" cy="2936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019720" y="2760607"/>
            <a:ext cx="3808412" cy="6477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>
                <a:solidFill>
                  <a:schemeClr val="bg1"/>
                </a:solidFill>
                <a:latin typeface="Arial Narrow" pitchFamily="34" charset="0"/>
              </a:rPr>
              <a:t>Misión – Visión – Valores </a:t>
            </a: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1 Llamada de flecha hacia abajo"/>
          <p:cNvSpPr/>
          <p:nvPr/>
        </p:nvSpPr>
        <p:spPr bwMode="auto">
          <a:xfrm>
            <a:off x="7411766" y="2543320"/>
            <a:ext cx="2399245" cy="1366419"/>
          </a:xfrm>
          <a:prstGeom prst="downArrowCallou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s-MX" sz="2400" b="1" dirty="0">
                <a:solidFill>
                  <a:schemeClr val="bg1"/>
                </a:solidFill>
              </a:rPr>
              <a:t>Sistema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s-MX" sz="2400" b="1" dirty="0">
                <a:solidFill>
                  <a:schemeClr val="bg1"/>
                </a:solidFill>
              </a:rPr>
              <a:t>MEC</a:t>
            </a:r>
            <a:endParaRPr kumimoji="1"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01569" y="560249"/>
            <a:ext cx="3447356" cy="6477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>
                <a:solidFill>
                  <a:schemeClr val="bg1"/>
                </a:solidFill>
                <a:latin typeface="Arial Narrow" pitchFamily="34" charset="0"/>
              </a:rPr>
              <a:t>Diagnóstico</a:t>
            </a: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7690" name="Oval 10"/>
          <p:cNvSpPr>
            <a:spLocks noChangeArrowheads="1"/>
          </p:cNvSpPr>
          <p:nvPr/>
        </p:nvSpPr>
        <p:spPr bwMode="auto">
          <a:xfrm>
            <a:off x="7605626" y="4079761"/>
            <a:ext cx="2016125" cy="1800225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sq">
            <a:noFill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Programas</a:t>
            </a:r>
          </a:p>
          <a:p>
            <a:pPr algn="ctr">
              <a:defRPr/>
            </a:pPr>
            <a:r>
              <a:rPr lang="es-MX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&amp; Proyectos</a:t>
            </a:r>
            <a:endParaRPr lang="es-ES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6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/>
              <a:t>Atributos</a:t>
            </a:r>
            <a:endParaRPr lang="es-ES" altLang="en-US" dirty="0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47415433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296720"/>
              </p:ext>
            </p:extLst>
          </p:nvPr>
        </p:nvGraphicFramePr>
        <p:xfrm>
          <a:off x="686872" y="891567"/>
          <a:ext cx="9144001" cy="54354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23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9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Tamaño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Macrospectiva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Trata una problemática integral.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Microspectiva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Abarca una situación particular.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Ámbito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Exógena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Toma en cuenta al medio.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Integral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Abarca aspectos internos y externos.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Endógena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 centra en el sistema interno.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Alcance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5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Estratégica,  5 años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Táctica, 1 año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5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Curso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Adaptativa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Flexible en su proceso de implantación, ajustándose al tiempo y espacio.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Estricta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Muy detallada y precisa, por lo que se recomienda aplicada a aspectos específicos.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5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Significancia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4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Innovadora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Tiende a la búsqueda de nuevos métodos y caminos para transformar el sistema drásticamente.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Mejora continua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El sistema mejora por medio de cambios graduales, en búsqueda de la calidad o excelencia.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39" marR="29139" marT="14570" marB="145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89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ED8776-4F57-475D-B5D2-B093444A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38133"/>
              </p:ext>
            </p:extLst>
          </p:nvPr>
        </p:nvGraphicFramePr>
        <p:xfrm>
          <a:off x="369218" y="479378"/>
          <a:ext cx="10371763" cy="616477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995365">
                  <a:extLst>
                    <a:ext uri="{9D8B030D-6E8A-4147-A177-3AD203B41FA5}">
                      <a16:colId xmlns:a16="http://schemas.microsoft.com/office/drawing/2014/main" val="163390832"/>
                    </a:ext>
                  </a:extLst>
                </a:gridCol>
                <a:gridCol w="2497521">
                  <a:extLst>
                    <a:ext uri="{9D8B030D-6E8A-4147-A177-3AD203B41FA5}">
                      <a16:colId xmlns:a16="http://schemas.microsoft.com/office/drawing/2014/main" val="2451191440"/>
                    </a:ext>
                  </a:extLst>
                </a:gridCol>
                <a:gridCol w="2331572">
                  <a:extLst>
                    <a:ext uri="{9D8B030D-6E8A-4147-A177-3AD203B41FA5}">
                      <a16:colId xmlns:a16="http://schemas.microsoft.com/office/drawing/2014/main" val="2754414627"/>
                    </a:ext>
                  </a:extLst>
                </a:gridCol>
                <a:gridCol w="2547305">
                  <a:extLst>
                    <a:ext uri="{9D8B030D-6E8A-4147-A177-3AD203B41FA5}">
                      <a16:colId xmlns:a16="http://schemas.microsoft.com/office/drawing/2014/main" val="1395121106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Objetivo Estratégico No. 1.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40798"/>
                  </a:ext>
                </a:extLst>
              </a:tr>
              <a:tr h="492125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Optimizar el proceso de selección del Factor Humano para proveer a las áreas de personal calificado que fortalezcan la operación y administración de la entidad.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789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Estrategia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Indicador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Meta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Líneas de acción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772159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Actualizar los perfiles de puestos en apego a la metodología de la SFP.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Avance de la actualización de los perfiles de puesto.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50% al fin de 2017.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100% en VII/2018.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Proyecto de actualización de la Inserción del Factor Humano a las entidades.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817384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Actualizar el proceso de Selección.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Avance de la actualización del proceso de Selección.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50% al fin de 2017.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100% en VII/2018.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72025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Actualizar el Curso Institucional de Inducción Integral (P3I).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Curso actualizado del P3I.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Aplicación del P3I.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Curso actualizado en XI/2017.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100%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12550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Fomentar el conocimiento de la normatividad y sus efectos, por cumplimiento, omisión y/o comisión.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Nivel de conocimiento de la normatividad.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Mayor de 80%.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09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1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3143C2-AEC9-4972-888D-0BA25320F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806523"/>
              </p:ext>
            </p:extLst>
          </p:nvPr>
        </p:nvGraphicFramePr>
        <p:xfrm>
          <a:off x="639674" y="1995266"/>
          <a:ext cx="9753576" cy="399764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572993">
                  <a:extLst>
                    <a:ext uri="{9D8B030D-6E8A-4147-A177-3AD203B41FA5}">
                      <a16:colId xmlns:a16="http://schemas.microsoft.com/office/drawing/2014/main" val="3381206643"/>
                    </a:ext>
                  </a:extLst>
                </a:gridCol>
                <a:gridCol w="2243323">
                  <a:extLst>
                    <a:ext uri="{9D8B030D-6E8A-4147-A177-3AD203B41FA5}">
                      <a16:colId xmlns:a16="http://schemas.microsoft.com/office/drawing/2014/main" val="3232398769"/>
                    </a:ext>
                  </a:extLst>
                </a:gridCol>
                <a:gridCol w="2171146">
                  <a:extLst>
                    <a:ext uri="{9D8B030D-6E8A-4147-A177-3AD203B41FA5}">
                      <a16:colId xmlns:a16="http://schemas.microsoft.com/office/drawing/2014/main" val="1061246372"/>
                    </a:ext>
                  </a:extLst>
                </a:gridCol>
                <a:gridCol w="2766114">
                  <a:extLst>
                    <a:ext uri="{9D8B030D-6E8A-4147-A177-3AD203B41FA5}">
                      <a16:colId xmlns:a16="http://schemas.microsoft.com/office/drawing/2014/main" val="1310610889"/>
                    </a:ext>
                  </a:extLst>
                </a:gridCol>
              </a:tblGrid>
              <a:tr h="19799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Objetivo Estratégico No. 2.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38411"/>
                  </a:ext>
                </a:extLst>
              </a:tr>
              <a:tr h="4921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Profesionalizar al personal e impulsar su certificación en competencias laborales para fortalecer la vocación del servicio público.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18134"/>
                  </a:ext>
                </a:extLst>
              </a:tr>
              <a:tr h="197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Estrategia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Indicador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Meta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Líneas de acción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0917993"/>
                  </a:ext>
                </a:extLst>
              </a:tr>
              <a:tr h="618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Implementación y modernización de programas en materia de capacitación.</a:t>
                      </a:r>
                      <a:endParaRPr lang="es-MX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Eficiencia de modernización de programas de capacitación.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50% VII/2018.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100% VII/2019.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Ejecución del Programa Anual de Capacitación enfocado a la Certificación de Competencias.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1901991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Fomentar la cultura de la capacitación.</a:t>
                      </a:r>
                      <a:endParaRPr lang="es-MX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Nivel de Cultura de Capacitación.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Línea base + 20% en VII/2018.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Programa Integral de Sensibilización de la Capacitación.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82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51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2CA9DF-3A42-42B6-8BA0-4045B34EE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9212"/>
              </p:ext>
            </p:extLst>
          </p:nvPr>
        </p:nvGraphicFramePr>
        <p:xfrm>
          <a:off x="523763" y="2072540"/>
          <a:ext cx="9869486" cy="399764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603570">
                  <a:extLst>
                    <a:ext uri="{9D8B030D-6E8A-4147-A177-3AD203B41FA5}">
                      <a16:colId xmlns:a16="http://schemas.microsoft.com/office/drawing/2014/main" val="1077187517"/>
                    </a:ext>
                  </a:extLst>
                </a:gridCol>
                <a:gridCol w="2269982">
                  <a:extLst>
                    <a:ext uri="{9D8B030D-6E8A-4147-A177-3AD203B41FA5}">
                      <a16:colId xmlns:a16="http://schemas.microsoft.com/office/drawing/2014/main" val="1246636592"/>
                    </a:ext>
                  </a:extLst>
                </a:gridCol>
                <a:gridCol w="2196948">
                  <a:extLst>
                    <a:ext uri="{9D8B030D-6E8A-4147-A177-3AD203B41FA5}">
                      <a16:colId xmlns:a16="http://schemas.microsoft.com/office/drawing/2014/main" val="3097785649"/>
                    </a:ext>
                  </a:extLst>
                </a:gridCol>
                <a:gridCol w="2798986">
                  <a:extLst>
                    <a:ext uri="{9D8B030D-6E8A-4147-A177-3AD203B41FA5}">
                      <a16:colId xmlns:a16="http://schemas.microsoft.com/office/drawing/2014/main" val="1766949228"/>
                    </a:ext>
                  </a:extLst>
                </a:gridCol>
              </a:tblGrid>
              <a:tr h="19799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Objetivo Estratégico No. 3.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03098"/>
                  </a:ext>
                </a:extLst>
              </a:tr>
              <a:tr h="4921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Determinar las capacidades y alcances de las entidades con base en la Evaluación del Desempeño para la toma de decisiones organizacionales.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419935"/>
                  </a:ext>
                </a:extLst>
              </a:tr>
              <a:tr h="197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Estrategia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Indicador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Meta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Líneas de acción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301386"/>
                  </a:ext>
                </a:extLst>
              </a:tr>
              <a:tr h="618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Estandarizar la implementación del proceso de Evaluación del Desempeño.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Avance de la estandarización del proceso de Evaluación del Desempeño.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50% al 1er. trimestre de 2018.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100% en X/2018.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Proyecto de Estandarización del proceso de Evaluación del Desempeño.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6618903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Desarrollar campañas de difusión efectivas.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Nivel de Cultura de Evaluación.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Línea base + 20% en VII/2018.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Programa de Difusión del Impacto de la Evaluación del Desempeño.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105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18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F0565F-0C01-4CA2-B0E5-7E70EDBD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3977"/>
              </p:ext>
            </p:extLst>
          </p:nvPr>
        </p:nvGraphicFramePr>
        <p:xfrm>
          <a:off x="575279" y="1861684"/>
          <a:ext cx="9817973" cy="431311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589981">
                  <a:extLst>
                    <a:ext uri="{9D8B030D-6E8A-4147-A177-3AD203B41FA5}">
                      <a16:colId xmlns:a16="http://schemas.microsoft.com/office/drawing/2014/main" val="783607308"/>
                    </a:ext>
                  </a:extLst>
                </a:gridCol>
                <a:gridCol w="2258134">
                  <a:extLst>
                    <a:ext uri="{9D8B030D-6E8A-4147-A177-3AD203B41FA5}">
                      <a16:colId xmlns:a16="http://schemas.microsoft.com/office/drawing/2014/main" val="4014280048"/>
                    </a:ext>
                  </a:extLst>
                </a:gridCol>
                <a:gridCol w="2185481">
                  <a:extLst>
                    <a:ext uri="{9D8B030D-6E8A-4147-A177-3AD203B41FA5}">
                      <a16:colId xmlns:a16="http://schemas.microsoft.com/office/drawing/2014/main" val="3899461160"/>
                    </a:ext>
                  </a:extLst>
                </a:gridCol>
                <a:gridCol w="2784377">
                  <a:extLst>
                    <a:ext uri="{9D8B030D-6E8A-4147-A177-3AD203B41FA5}">
                      <a16:colId xmlns:a16="http://schemas.microsoft.com/office/drawing/2014/main" val="3997439370"/>
                    </a:ext>
                  </a:extLst>
                </a:gridCol>
              </a:tblGrid>
              <a:tr h="19799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Objetivo Estratégico No. 4.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94680"/>
                  </a:ext>
                </a:extLst>
              </a:tr>
              <a:tr h="40830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Fortalecer la integración de los procesos que administra la Subdirección de Recursos Humanos para beneficio del personal, así como usuarios y usuarias en general que convergen en el AIBJCM.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068839"/>
                  </a:ext>
                </a:extLst>
              </a:tr>
              <a:tr h="197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Estrategia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Indicador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Meta</a:t>
                      </a:r>
                      <a:endParaRPr lang="es-MX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Líneas de acción</a:t>
                      </a:r>
                      <a:endParaRPr lang="es-MX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9250093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Automatizar de manera modular el Sistema Integral de Nómina.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Avance del proceso de automatización.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Marzo-Abril 2018.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Proyecto Automatización del Sistema Integral de Nómina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906558"/>
                  </a:ext>
                </a:extLst>
              </a:tr>
              <a:tr h="618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Concientizar a la población trabajadora sobre el plano laboral en el que se encuentran.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Nivel de Percepción sobre el plano laboral.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Línea base + 20% en VII/2018.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Programa Complementario a la Inducción (Reinducción).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877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2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CEF1CC-4F62-41AA-BC13-9C5F5188B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1674"/>
              </p:ext>
            </p:extLst>
          </p:nvPr>
        </p:nvGraphicFramePr>
        <p:xfrm>
          <a:off x="675078" y="1657488"/>
          <a:ext cx="10841843" cy="49924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53827">
                  <a:extLst>
                    <a:ext uri="{9D8B030D-6E8A-4147-A177-3AD203B41FA5}">
                      <a16:colId xmlns:a16="http://schemas.microsoft.com/office/drawing/2014/main" val="1947860196"/>
                    </a:ext>
                  </a:extLst>
                </a:gridCol>
                <a:gridCol w="4451661">
                  <a:extLst>
                    <a:ext uri="{9D8B030D-6E8A-4147-A177-3AD203B41FA5}">
                      <a16:colId xmlns:a16="http://schemas.microsoft.com/office/drawing/2014/main" val="3550894893"/>
                    </a:ext>
                  </a:extLst>
                </a:gridCol>
                <a:gridCol w="3016201">
                  <a:extLst>
                    <a:ext uri="{9D8B030D-6E8A-4147-A177-3AD203B41FA5}">
                      <a16:colId xmlns:a16="http://schemas.microsoft.com/office/drawing/2014/main" val="1594069500"/>
                    </a:ext>
                  </a:extLst>
                </a:gridCol>
                <a:gridCol w="2320154">
                  <a:extLst>
                    <a:ext uri="{9D8B030D-6E8A-4147-A177-3AD203B41FA5}">
                      <a16:colId xmlns:a16="http://schemas.microsoft.com/office/drawing/2014/main" val="3834844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Actividad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Responsable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Compromiso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512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Desarrollar la Detección de Necesidades de capacitación con base en el numeral 47 del DMRHSPC y MAAGRHO.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Gerencia de Empleo y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1er bimestre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3325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Solicitud del presupuesto para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Subdirección de Recursos Humanos.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2do semestre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791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 integra el Programa de Capacitación.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Subdirección de Recursos Humanos.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2do bimestre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0791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Ejecución del programa de capacitación con apoyo interinstitucional, normativo y obligatorio.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Gerencia de Empleo y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Enero a diciembre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8953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 identifican prestadores de servicio en materia de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Gerencia de Empleo y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2do bimestre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498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5b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Iniciar  y ejecutar el proceso de contratación.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Gerencia de Empleo y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3er bimestre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668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Ejecutar proceso de certificación de competencias.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Gerencia de Empleo y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2do semestre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751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Evaluación del proceso de capacitación con base en el numeral 49 del DMRHSPC y MAAGRHO.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Subdirección de Recursos Humanos.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2do semestre /año.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76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 entregan reportes ante las instancias correspondientes.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Gerencia de Empleo y Capacitación.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Según periodicidad.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609501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6B6DC91D-B906-4CE2-905D-4858F211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/>
              <a:t>4.2.2. Programa Anual de Capacitación (enfocado a la Certificación de Competencias).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66411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369AA-FA2F-4EFB-8A32-27E35218F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E3. Plan de Acción Anual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45031-CD78-48B2-A755-403D6423A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Abril 2019</a:t>
            </a:r>
          </a:p>
        </p:txBody>
      </p:sp>
    </p:spTree>
    <p:extLst>
      <p:ext uri="{BB962C8B-B14F-4D97-AF65-F5344CB8AC3E}">
        <p14:creationId xmlns:p14="http://schemas.microsoft.com/office/powerpoint/2010/main" val="17653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Táctica (Línea de acción)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PMI, ITIL, CMMI.</a:t>
            </a:r>
          </a:p>
          <a:p>
            <a:endParaRPr lang="es-ES" dirty="0"/>
          </a:p>
          <a:p>
            <a:r>
              <a:rPr lang="es-ES" dirty="0"/>
              <a:t>Programación y presupuestación.</a:t>
            </a:r>
          </a:p>
          <a:p>
            <a:r>
              <a:rPr lang="es-ES" dirty="0"/>
              <a:t>Matriz del MLP.</a:t>
            </a:r>
          </a:p>
          <a:p>
            <a:endParaRPr lang="es-ES" dirty="0"/>
          </a:p>
          <a:p>
            <a:r>
              <a:rPr lang="es-ES" dirty="0"/>
              <a:t>PERT, CPM, diagrama de Gantt.</a:t>
            </a:r>
          </a:p>
          <a:p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2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A9E7-8C0C-4338-8FA6-B03C13A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específico 1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FC02BD-0564-4814-8F1C-ACCD3AF3D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60160"/>
              </p:ext>
            </p:extLst>
          </p:nvPr>
        </p:nvGraphicFramePr>
        <p:xfrm>
          <a:off x="767118" y="1587817"/>
          <a:ext cx="10657763" cy="21739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11517">
                  <a:extLst>
                    <a:ext uri="{9D8B030D-6E8A-4147-A177-3AD203B41FA5}">
                      <a16:colId xmlns:a16="http://schemas.microsoft.com/office/drawing/2014/main" val="3560876371"/>
                    </a:ext>
                  </a:extLst>
                </a:gridCol>
                <a:gridCol w="2451286">
                  <a:extLst>
                    <a:ext uri="{9D8B030D-6E8A-4147-A177-3AD203B41FA5}">
                      <a16:colId xmlns:a16="http://schemas.microsoft.com/office/drawing/2014/main" val="3288624596"/>
                    </a:ext>
                  </a:extLst>
                </a:gridCol>
                <a:gridCol w="2372418">
                  <a:extLst>
                    <a:ext uri="{9D8B030D-6E8A-4147-A177-3AD203B41FA5}">
                      <a16:colId xmlns:a16="http://schemas.microsoft.com/office/drawing/2014/main" val="3244302563"/>
                    </a:ext>
                  </a:extLst>
                </a:gridCol>
                <a:gridCol w="3022542">
                  <a:extLst>
                    <a:ext uri="{9D8B030D-6E8A-4147-A177-3AD203B41FA5}">
                      <a16:colId xmlns:a16="http://schemas.microsoft.com/office/drawing/2014/main" val="3111297674"/>
                    </a:ext>
                  </a:extLst>
                </a:gridCol>
              </a:tblGrid>
              <a:tr h="19799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Objetivo Estratégico No. 1.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5232"/>
                  </a:ext>
                </a:extLst>
              </a:tr>
              <a:tr h="4921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65869"/>
                  </a:ext>
                </a:extLst>
              </a:tr>
              <a:tr h="19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Estrategia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Indicador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Meta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Líneas de acción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026587"/>
                  </a:ext>
                </a:extLst>
              </a:tr>
              <a:tr h="618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11864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09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7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A9E7-8C0C-4338-8FA6-B03C13A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específico 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FC02BD-0564-4814-8F1C-ACCD3AF3D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751614"/>
              </p:ext>
            </p:extLst>
          </p:nvPr>
        </p:nvGraphicFramePr>
        <p:xfrm>
          <a:off x="767118" y="1587817"/>
          <a:ext cx="10657763" cy="21739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11517">
                  <a:extLst>
                    <a:ext uri="{9D8B030D-6E8A-4147-A177-3AD203B41FA5}">
                      <a16:colId xmlns:a16="http://schemas.microsoft.com/office/drawing/2014/main" val="3560876371"/>
                    </a:ext>
                  </a:extLst>
                </a:gridCol>
                <a:gridCol w="2451286">
                  <a:extLst>
                    <a:ext uri="{9D8B030D-6E8A-4147-A177-3AD203B41FA5}">
                      <a16:colId xmlns:a16="http://schemas.microsoft.com/office/drawing/2014/main" val="3288624596"/>
                    </a:ext>
                  </a:extLst>
                </a:gridCol>
                <a:gridCol w="2372418">
                  <a:extLst>
                    <a:ext uri="{9D8B030D-6E8A-4147-A177-3AD203B41FA5}">
                      <a16:colId xmlns:a16="http://schemas.microsoft.com/office/drawing/2014/main" val="3244302563"/>
                    </a:ext>
                  </a:extLst>
                </a:gridCol>
                <a:gridCol w="3022542">
                  <a:extLst>
                    <a:ext uri="{9D8B030D-6E8A-4147-A177-3AD203B41FA5}">
                      <a16:colId xmlns:a16="http://schemas.microsoft.com/office/drawing/2014/main" val="3111297674"/>
                    </a:ext>
                  </a:extLst>
                </a:gridCol>
              </a:tblGrid>
              <a:tr h="19799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Objetivo Estratégico No. 2.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5232"/>
                  </a:ext>
                </a:extLst>
              </a:tr>
              <a:tr h="4921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65869"/>
                  </a:ext>
                </a:extLst>
              </a:tr>
              <a:tr h="19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Estrategia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Indicador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Meta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Líneas de acción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026587"/>
                  </a:ext>
                </a:extLst>
              </a:tr>
              <a:tr h="618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11864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09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3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A9E7-8C0C-4338-8FA6-B03C13A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específico 3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FC02BD-0564-4814-8F1C-ACCD3AF3D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425223"/>
              </p:ext>
            </p:extLst>
          </p:nvPr>
        </p:nvGraphicFramePr>
        <p:xfrm>
          <a:off x="767118" y="1587817"/>
          <a:ext cx="10657763" cy="21739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11517">
                  <a:extLst>
                    <a:ext uri="{9D8B030D-6E8A-4147-A177-3AD203B41FA5}">
                      <a16:colId xmlns:a16="http://schemas.microsoft.com/office/drawing/2014/main" val="3560876371"/>
                    </a:ext>
                  </a:extLst>
                </a:gridCol>
                <a:gridCol w="2451286">
                  <a:extLst>
                    <a:ext uri="{9D8B030D-6E8A-4147-A177-3AD203B41FA5}">
                      <a16:colId xmlns:a16="http://schemas.microsoft.com/office/drawing/2014/main" val="3288624596"/>
                    </a:ext>
                  </a:extLst>
                </a:gridCol>
                <a:gridCol w="2372418">
                  <a:extLst>
                    <a:ext uri="{9D8B030D-6E8A-4147-A177-3AD203B41FA5}">
                      <a16:colId xmlns:a16="http://schemas.microsoft.com/office/drawing/2014/main" val="3244302563"/>
                    </a:ext>
                  </a:extLst>
                </a:gridCol>
                <a:gridCol w="3022542">
                  <a:extLst>
                    <a:ext uri="{9D8B030D-6E8A-4147-A177-3AD203B41FA5}">
                      <a16:colId xmlns:a16="http://schemas.microsoft.com/office/drawing/2014/main" val="3111297674"/>
                    </a:ext>
                  </a:extLst>
                </a:gridCol>
              </a:tblGrid>
              <a:tr h="19799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Objetivo Estratégico No. 3.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5232"/>
                  </a:ext>
                </a:extLst>
              </a:tr>
              <a:tr h="4921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65869"/>
                  </a:ext>
                </a:extLst>
              </a:tr>
              <a:tr h="19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Estrategia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Indicador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Meta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Líneas de acción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026587"/>
                  </a:ext>
                </a:extLst>
              </a:tr>
              <a:tr h="618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11864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09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6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A9E7-8C0C-4338-8FA6-B03C13A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específico 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FC02BD-0564-4814-8F1C-ACCD3AF3D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7220"/>
              </p:ext>
            </p:extLst>
          </p:nvPr>
        </p:nvGraphicFramePr>
        <p:xfrm>
          <a:off x="767118" y="1587817"/>
          <a:ext cx="10657763" cy="21739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11517">
                  <a:extLst>
                    <a:ext uri="{9D8B030D-6E8A-4147-A177-3AD203B41FA5}">
                      <a16:colId xmlns:a16="http://schemas.microsoft.com/office/drawing/2014/main" val="3560876371"/>
                    </a:ext>
                  </a:extLst>
                </a:gridCol>
                <a:gridCol w="2451286">
                  <a:extLst>
                    <a:ext uri="{9D8B030D-6E8A-4147-A177-3AD203B41FA5}">
                      <a16:colId xmlns:a16="http://schemas.microsoft.com/office/drawing/2014/main" val="3288624596"/>
                    </a:ext>
                  </a:extLst>
                </a:gridCol>
                <a:gridCol w="2372418">
                  <a:extLst>
                    <a:ext uri="{9D8B030D-6E8A-4147-A177-3AD203B41FA5}">
                      <a16:colId xmlns:a16="http://schemas.microsoft.com/office/drawing/2014/main" val="3244302563"/>
                    </a:ext>
                  </a:extLst>
                </a:gridCol>
                <a:gridCol w="3022542">
                  <a:extLst>
                    <a:ext uri="{9D8B030D-6E8A-4147-A177-3AD203B41FA5}">
                      <a16:colId xmlns:a16="http://schemas.microsoft.com/office/drawing/2014/main" val="3111297674"/>
                    </a:ext>
                  </a:extLst>
                </a:gridCol>
              </a:tblGrid>
              <a:tr h="19799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Objetivo Estratégico No. 4.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5232"/>
                  </a:ext>
                </a:extLst>
              </a:tr>
              <a:tr h="49212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65869"/>
                  </a:ext>
                </a:extLst>
              </a:tr>
              <a:tr h="197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Estrategia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Indicador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</a:rPr>
                        <a:t>Meta</a:t>
                      </a:r>
                      <a:endParaRPr lang="es-MX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Líneas de acción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026587"/>
                  </a:ext>
                </a:extLst>
              </a:tr>
              <a:tr h="618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11864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09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7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Phillips 66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Características de la era actual.</a:t>
            </a:r>
          </a:p>
          <a:p>
            <a:r>
              <a:rPr lang="es-ES_tradnl" altLang="en-US" dirty="0"/>
              <a:t>¿Qué es Planeación?</a:t>
            </a:r>
          </a:p>
          <a:p>
            <a:r>
              <a:rPr lang="es-ES_tradnl" altLang="en-US" dirty="0"/>
              <a:t>¿Por qué Planear?</a:t>
            </a:r>
          </a:p>
          <a:p>
            <a:r>
              <a:rPr lang="es-MX" dirty="0"/>
              <a:t>Características fundamentales del Modelo de Planeación para esa era.</a:t>
            </a:r>
          </a:p>
          <a:p>
            <a:r>
              <a:rPr lang="es-ES_tradnl" altLang="en-US" dirty="0"/>
              <a:t>¿Por qué falla la Planeación Mexicana?</a:t>
            </a:r>
          </a:p>
        </p:txBody>
      </p:sp>
    </p:spTree>
    <p:extLst>
      <p:ext uri="{BB962C8B-B14F-4D97-AF65-F5344CB8AC3E}">
        <p14:creationId xmlns:p14="http://schemas.microsoft.com/office/powerpoint/2010/main" val="174984725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932663" y="2040673"/>
            <a:ext cx="7315200" cy="4114800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932663" y="2040673"/>
            <a:ext cx="7315200" cy="4114800"/>
          </a:xfrm>
          <a:solidFill>
            <a:schemeClr val="accent2">
              <a:alpha val="1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pPr algn="l"/>
            <a:r>
              <a:rPr lang="es-MX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nuestra es una generación del cambio constante, de la caída de los sistemas, de la volatilidad de las estructuras y el caos como expresión extra de las preferencias. </a:t>
            </a:r>
            <a:br>
              <a:rPr lang="es-MX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también la generación de la imaginación y las realizaciones consideradas imposibles. Nunca se había inventado tanto en tan poco tiempo. Vivimos una época que ansía oportunidades sin límite.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7D7CBF-FF74-4E6E-B68C-855B411F8AEC}"/>
              </a:ext>
            </a:extLst>
          </p:cNvPr>
          <p:cNvSpPr/>
          <p:nvPr/>
        </p:nvSpPr>
        <p:spPr>
          <a:xfrm>
            <a:off x="728546" y="7025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Características de la era actual.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50949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3"/>
  <p:tag name="POWER3D OPTIONS" val="Medium "/>
  <p:tag name="POWER3D IMAGE0" val="PINBUMP.TGA"/>
  <p:tag name="POWER3D IMAGE1" val="PINBUMP.TGA"/>
  <p:tag name="POWER3D SOUND" val="Slab Fli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621</TotalTime>
  <Words>1183</Words>
  <Application>Microsoft Office PowerPoint</Application>
  <PresentationFormat>Panorámica</PresentationFormat>
  <Paragraphs>242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Times New Roman</vt:lpstr>
      <vt:lpstr>Wingdings 3</vt:lpstr>
      <vt:lpstr>Ion</vt:lpstr>
      <vt:lpstr>E3. Plan de Acción Anual</vt:lpstr>
      <vt:lpstr>Presentación de PowerPoint</vt:lpstr>
      <vt:lpstr>Táctica (Línea de acción)</vt:lpstr>
      <vt:lpstr>Objetivo específico 1</vt:lpstr>
      <vt:lpstr>Objetivo específico 2</vt:lpstr>
      <vt:lpstr>Objetivo específico 3</vt:lpstr>
      <vt:lpstr>Objetivo específico 4</vt:lpstr>
      <vt:lpstr>Phillips 66</vt:lpstr>
      <vt:lpstr>La nuestra es una generación del cambio constante, de la caída de los sistemas, de la volatilidad de las estructuras y el caos como expresión extra de las preferencias.   Es también la generación de la imaginación y las realizaciones consideradas imposibles. Nunca se había inventado tanto en tan poco tiempo. Vivimos una época que ansía oportunidades sin límite. </vt:lpstr>
      <vt:lpstr>¿Qué es Planeación?</vt:lpstr>
      <vt:lpstr>Características fundamentales del Modelo de Planeación</vt:lpstr>
      <vt:lpstr>Concepciones</vt:lpstr>
      <vt:lpstr>Retrospectiva</vt:lpstr>
      <vt:lpstr>Prospectiva</vt:lpstr>
      <vt:lpstr>Circunspectiva</vt:lpstr>
      <vt:lpstr>Corrientes</vt:lpstr>
      <vt:lpstr>Administrativa</vt:lpstr>
      <vt:lpstr>Sistémica</vt:lpstr>
      <vt:lpstr>De cambio</vt:lpstr>
      <vt:lpstr>Atributos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4.2.2. Programa Anual de Capacitación (enfocado a la Certificación de Competencias).</vt:lpstr>
      <vt:lpstr>E3. Plan de Acción Anual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Integridad Institucional de los Centros de Justicia para las Mujeres del Estado de México.</dc:title>
  <dc:creator>Vicente Suarez Zendejas</dc:creator>
  <cp:lastModifiedBy>Vicente Suarez Zendejas</cp:lastModifiedBy>
  <cp:revision>57</cp:revision>
  <dcterms:created xsi:type="dcterms:W3CDTF">2019-04-03T23:03:22Z</dcterms:created>
  <dcterms:modified xsi:type="dcterms:W3CDTF">2019-04-25T04:15:45Z</dcterms:modified>
</cp:coreProperties>
</file>