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379" r:id="rId3"/>
    <p:sldId id="258" r:id="rId4"/>
    <p:sldId id="308" r:id="rId5"/>
    <p:sldId id="260" r:id="rId6"/>
    <p:sldId id="262" r:id="rId7"/>
    <p:sldId id="396" r:id="rId8"/>
    <p:sldId id="395" r:id="rId9"/>
    <p:sldId id="263" r:id="rId10"/>
    <p:sldId id="259" r:id="rId11"/>
    <p:sldId id="264" r:id="rId12"/>
    <p:sldId id="265" r:id="rId13"/>
    <p:sldId id="397" r:id="rId14"/>
    <p:sldId id="381" r:id="rId15"/>
    <p:sldId id="394" r:id="rId16"/>
    <p:sldId id="383" r:id="rId17"/>
    <p:sldId id="392" r:id="rId18"/>
    <p:sldId id="393" r:id="rId19"/>
    <p:sldId id="266" r:id="rId20"/>
    <p:sldId id="257" r:id="rId21"/>
    <p:sldId id="384" r:id="rId22"/>
    <p:sldId id="385" r:id="rId23"/>
    <p:sldId id="386" r:id="rId24"/>
    <p:sldId id="26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4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7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05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29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62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35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111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598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829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204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576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19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135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02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25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25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83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19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2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74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C7AA0AD-1271-4E40-9A6B-0CCF76B68B28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672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369AA-FA2F-4EFB-8A32-27E35218F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3600" dirty="0"/>
              <a:t>E2. Plan Estratégico para el </a:t>
            </a:r>
            <a:br>
              <a:rPr lang="es-MX" sz="3600" dirty="0"/>
            </a:br>
            <a:r>
              <a:rPr lang="es-MX" sz="3600" dirty="0"/>
              <a:t>Acceso a las Mujeres a la Justicia 2019-2024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945031-CD78-48B2-A755-403D6423A3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Abril 2019</a:t>
            </a:r>
          </a:p>
        </p:txBody>
      </p:sp>
    </p:spTree>
    <p:extLst>
      <p:ext uri="{BB962C8B-B14F-4D97-AF65-F5344CB8AC3E}">
        <p14:creationId xmlns:p14="http://schemas.microsoft.com/office/powerpoint/2010/main" val="105608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A1874-2CC4-472A-8BBF-73CA5027E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Escenarios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A87A6A-696B-447C-84EB-77A7F0747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321433" cy="419548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MX" i="1" dirty="0"/>
              <a:t>Escenario Realista:</a:t>
            </a:r>
            <a:r>
              <a:rPr lang="es-MX" dirty="0"/>
              <a:t> Se relaciona con la extrapolación basada en datos históricos. Es el concepto de inercia en Física. Responde a la pregunta ¿Cuál sería el comportamiento futuro de un fenómeno, sin ningún cambio o esfuerzo interno o externo adicional?</a:t>
            </a:r>
          </a:p>
          <a:p>
            <a:r>
              <a:rPr lang="es-MX" i="1" dirty="0"/>
              <a:t>Escenario Pesimista</a:t>
            </a:r>
            <a:r>
              <a:rPr lang="es-MX" dirty="0"/>
              <a:t>: Escenario de lo indeseable. Supone la predominancia de la inacción, el aumento de la entropía y el avance de las amenazas. Propone en forma desfavorable y extrema las hipótesis que afectan el futuro de las Dimensiones. Responde a la pregunta ¿Qué pasaría si todo sale mal?</a:t>
            </a:r>
          </a:p>
          <a:p>
            <a:pPr lvl="0"/>
            <a:r>
              <a:rPr lang="es-MX" i="1" dirty="0"/>
              <a:t>Escenario Ideal:</a:t>
            </a:r>
            <a:r>
              <a:rPr lang="es-MX" dirty="0"/>
              <a:t> Es el futuro visto como el ideal. Un sueño deseado que, en la mayoría de los casos, su estructura es abismalmente diferente a las condiciones actuales. ¿Qué pasaría si todo sale tal cual lo soñamos?</a:t>
            </a:r>
          </a:p>
        </p:txBody>
      </p:sp>
    </p:spTree>
    <p:extLst>
      <p:ext uri="{BB962C8B-B14F-4D97-AF65-F5344CB8AC3E}">
        <p14:creationId xmlns:p14="http://schemas.microsoft.com/office/powerpoint/2010/main" val="98644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A4277-4646-43A1-8D32-F767EAEF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Creación de la Visión </a:t>
            </a:r>
          </a:p>
        </p:txBody>
      </p:sp>
      <p:graphicFrame>
        <p:nvGraphicFramePr>
          <p:cNvPr id="4" name="1 Tabla">
            <a:extLst>
              <a:ext uri="{FF2B5EF4-FFF2-40B4-BE49-F238E27FC236}">
                <a16:creationId xmlns:a16="http://schemas.microsoft.com/office/drawing/2014/main" id="{52CCAF06-170A-4371-8347-8612EF98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905220"/>
              </p:ext>
            </p:extLst>
          </p:nvPr>
        </p:nvGraphicFramePr>
        <p:xfrm>
          <a:off x="875325" y="7809272"/>
          <a:ext cx="10875991" cy="1496951"/>
        </p:xfrm>
        <a:graphic>
          <a:graphicData uri="http://schemas.openxmlformats.org/drawingml/2006/table">
            <a:tbl>
              <a:tblPr firstRow="1" bandRow="1">
                <a:effectLst/>
                <a:tableStyleId>{C4B1156A-380E-4F78-BDF5-A606A8083BF9}</a:tableStyleId>
              </a:tblPr>
              <a:tblGrid>
                <a:gridCol w="3154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1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6951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/>
                        <a:t>La </a:t>
                      </a:r>
                      <a:r>
                        <a:rPr lang="es-MX" sz="2000" b="1" baseline="0" dirty="0"/>
                        <a:t> Visión de…</a:t>
                      </a:r>
                      <a:endParaRPr lang="es-MX" sz="2000" b="1" dirty="0"/>
                    </a:p>
                  </a:txBody>
                  <a:tcPr marL="91433" marR="914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2000" b="1" dirty="0"/>
                        <a:t>ORGANIZACIÓN</a:t>
                      </a:r>
                    </a:p>
                  </a:txBody>
                  <a:tcPr marL="91433" marR="91433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091AF7D-9E67-4D8A-B01F-CC0E06AAE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13" y="3048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BD54322-25B4-4C66-87C7-6A798536C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02627"/>
              </p:ext>
            </p:extLst>
          </p:nvPr>
        </p:nvGraphicFramePr>
        <p:xfrm>
          <a:off x="646111" y="116454"/>
          <a:ext cx="10841696" cy="662509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274449">
                  <a:extLst>
                    <a:ext uri="{9D8B030D-6E8A-4147-A177-3AD203B41FA5}">
                      <a16:colId xmlns:a16="http://schemas.microsoft.com/office/drawing/2014/main" val="344078859"/>
                    </a:ext>
                  </a:extLst>
                </a:gridCol>
                <a:gridCol w="3146399">
                  <a:extLst>
                    <a:ext uri="{9D8B030D-6E8A-4147-A177-3AD203B41FA5}">
                      <a16:colId xmlns:a16="http://schemas.microsoft.com/office/drawing/2014/main" val="4059246473"/>
                    </a:ext>
                  </a:extLst>
                </a:gridCol>
                <a:gridCol w="2264353">
                  <a:extLst>
                    <a:ext uri="{9D8B030D-6E8A-4147-A177-3AD203B41FA5}">
                      <a16:colId xmlns:a16="http://schemas.microsoft.com/office/drawing/2014/main" val="1133914067"/>
                    </a:ext>
                  </a:extLst>
                </a:gridCol>
                <a:gridCol w="3156495">
                  <a:extLst>
                    <a:ext uri="{9D8B030D-6E8A-4147-A177-3AD203B41FA5}">
                      <a16:colId xmlns:a16="http://schemas.microsoft.com/office/drawing/2014/main" val="66373412"/>
                    </a:ext>
                  </a:extLst>
                </a:gridCol>
              </a:tblGrid>
              <a:tr h="620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Dimensión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E Pesimista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E Ideal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E Real 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0884818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Normativa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-Violación a derechos humanos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-Procedimientos iniciados en contra de servidores públicos que traigan como resultado sanciones administrativas o penales para los antes mencionados.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No habría certeza jurídica 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-Sentencias absolutorias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todo el personal tenga el conocimiento de todos los protocolos, convenciones, código, legislaciones,  jurisprudencia, tratados y recomendaciones para aplicarlo dentro de sus funciones.</a:t>
                      </a:r>
                      <a:endParaRPr lang="es-MX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Continuidad en la función de los CJM sin modificaciones en el Modelo de atención, instrumento jurídico de creación, protocolos especializados y normatividad vigente. En general continuar bajo el mismo marco normativo de referencia.</a:t>
                      </a:r>
                    </a:p>
                    <a:p>
                      <a:endParaRPr lang="es-MX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273053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Económica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-Malas instalaciones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-Aumento de corrupción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-Insuficiencia Material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Insuficiencia Humana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Mal servicio hacia los usuarios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-Falta de espacios y manteamiento de los Centros de Justicia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Dilación tanto en los servicios como en el procedimiento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se tengan todos los recursos humanos y materiales para lograr un trabajo de eficacia y brindar un mejor servicio a las victimas así como a todos los usuarios.</a:t>
                      </a:r>
                      <a:endParaRPr lang="es-MX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Seguirían sin contar con un presupuesto específico asignado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Mínimas variaciones de dotación de recursos materiales sin una detección real de necesidades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Elevando desgaste de inmuebles, mobiliario y equipo, por falta de mantenimiento y atención a necesidades materiales.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22409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Operativa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-Falta de personal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No habría organización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Sobrecarga de trabajo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No habría resultados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todo el personal de las instituciones y del propio centro realicen sus funciones y atribuciones que se les encomienden así como se cuente con el perfil.</a:t>
                      </a:r>
                      <a:endParaRPr lang="es-MX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Operación sin apego al modelo de atención integral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Falta de instituciones complementarias de los servicios 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Misma calidad de atención en los servicios bridados.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Incremento en las incidencias del personal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Incremento de quejas en las usuarias.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Detrimento de los resultados en la productividad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714816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Factor Humano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Mala asesoría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victimización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Insensibilidad por parte del personas que labore en los CJM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Nulo acceso a la justicia</a:t>
                      </a:r>
                      <a:endParaRPr lang="es-MX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contar con personal funcional así como los materiales y herramientas para desempeñar sus funciones, contar con un clima laboral de calidad; así como brindar y respaldar al personal, tener bien establecidas las funciones de cada operador del centro que debe realizar además de contar con capacitación de calidad.</a:t>
                      </a:r>
                      <a:endParaRPr lang="es-MX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Continuidad en la habilitación de puestos funcionales por falta de personal específico para actividades técnicas y administrativas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Retraso en la capacitación del personal 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Demanda del servicio rebasada por la capacidad instalada de personal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Mínimas variaciones de incremento del personal, no correlacional al aumento de la demanda del servicio </a:t>
                      </a:r>
                    </a:p>
                    <a:p>
                      <a:pPr lvl="0"/>
                      <a:r>
                        <a:rPr lang="es-MX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Falta de personal en procesos administrativos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837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81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74903-740E-4AD4-96DC-EE437471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Definiciones de los Valores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CBF5C30D-FBEF-47F4-AA13-FFE64757E6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665772"/>
              </p:ext>
            </p:extLst>
          </p:nvPr>
        </p:nvGraphicFramePr>
        <p:xfrm>
          <a:off x="779024" y="1463901"/>
          <a:ext cx="10502869" cy="5239664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242959">
                  <a:extLst>
                    <a:ext uri="{9D8B030D-6E8A-4147-A177-3AD203B41FA5}">
                      <a16:colId xmlns:a16="http://schemas.microsoft.com/office/drawing/2014/main" val="741959784"/>
                    </a:ext>
                  </a:extLst>
                </a:gridCol>
                <a:gridCol w="9259910">
                  <a:extLst>
                    <a:ext uri="{9D8B030D-6E8A-4147-A177-3AD203B41FA5}">
                      <a16:colId xmlns:a16="http://schemas.microsoft.com/office/drawing/2014/main" val="637962609"/>
                    </a:ext>
                  </a:extLst>
                </a:gridCol>
              </a:tblGrid>
              <a:tr h="35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Respeto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El respeto es la capacidad de reconocer, apreciar y valorar a los otros teniendo en cuenta que todos somos válidos. El respeto es un valor que requiere de reciprocidad, lo que implica derechos y deberes para ambas partes.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116025579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Libertad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La libertad es un valor que nos ayuda a realizarnos como personas. La libertad individual se enmarca dentro de lo social. Esta dinámica está íntimamente relacionada con el respeto y la responsabilidad.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1106404490"/>
                  </a:ext>
                </a:extLst>
              </a:tr>
              <a:tr h="469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Justicia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La justicia es un valor importante porque busca el equilibrio entre el propio bien y el de la sociedad. La justicia da a cada ciudadano lo que le corresponde para suplir sus necesidades básicas para que pueda aportar a la sociedad. La justicia implica conjugar la libertad individual, la igualdad y la interdependencia de cada miembro de una comunidad.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3917373288"/>
                  </a:ext>
                </a:extLst>
              </a:tr>
              <a:tr h="35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Tolerancia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 La tolerancia es el valor que concede dignidad, libertad y diversidad en una sociedad, asumiendo que todos somos diferentes. La tolerancia significa que abrazamos opiniones, estilos de vida y creencias diferentes a las nuestras para relacionarnos como seres humanos.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1465096527"/>
                  </a:ext>
                </a:extLst>
              </a:tr>
              <a:tr h="35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Equidad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 La equidad es tratar a todos por igual, independiente de su clase social, raza, sexo o religión. La equidad es un valor fundamental para reforzar el respeto a las características particulares de cada individuo y dar un sentido más profundo a la justicia como derecho fundamental.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148339222"/>
                  </a:ext>
                </a:extLst>
              </a:tr>
              <a:tr h="469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Honestidad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La honestidad es un valor social que genera acciones de beneficio común y se refleja en la congruencia entre lo que se piensa y lo que se hace. La honestidad propicia un ambiente de confianza si existe la sinceridad para uno y para los demás. La seguridad y credibilidad que la honestidad genera ayuda a la construcción de una sociedad que valora la verdad, sin engaños ni trampas. 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3074010836"/>
                  </a:ext>
                </a:extLst>
              </a:tr>
              <a:tr h="469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Responsabilidad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La responsabilidad significa asumir las consecuencias de nuestros actos y cumplir con nuestros compromisos y obligaciones ante los demás. La responsabilidad como valor nos hace conscientes sobre las implicaciones, los alcances y los aspectos críticos que conllevan nuestras acciones y decisiones tornando al ciudadano más maduro y más ético.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746154227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Compasión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tener la compasión como valor implica no sólo ser consciente del sufrimiento ajeno, sino también evitar juzgar duramente las faltas ajenas, considerando las limitaciones y debilidades que llevaron a cometerlas.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3241216472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Empatía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es la capacidad de comprender los sentimientos y pensamientos ajenos, la situación por la que pasan otras personas aunque sea diferente a la propia.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3522484126"/>
                  </a:ext>
                </a:extLst>
              </a:tr>
              <a:tr h="11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Paciencia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la capacidad no sólo de esperar sino también de comprender las debilidades propias y ajenas.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1675691092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Prudencia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quienes consideran que la prudencia es un valor, tienen en cuenta las consecuencias de sus actos antes de llevarlos a cabo.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2113823597"/>
                  </a:ext>
                </a:extLst>
              </a:tr>
              <a:tr h="35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Legalidad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La legalidad como valor es un conjunto de creencias, valores, normas y acciones que incentivan a la población en creer en un Estado de Derecho y rechazar las injusticias. La legalidad como valor permite apreciar el respeto e interés del ordenamiento jurídico por parte del pueblo y de quienes aplican la ley.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1574085085"/>
                  </a:ext>
                </a:extLst>
              </a:tr>
              <a:tr h="350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Sensibilidad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 El valor de la sensibilidad es la capacidad que tenemos los seres humanos para percibir y comprender el estado de ánimo, el modo de ser y de actuar de las personas, así como la naturaleza, las circunstancias y los ambientes, para actuar correctamente en beneficio de los demás.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7" marR="42357" marT="0" marB="0"/>
                </a:tc>
                <a:extLst>
                  <a:ext uri="{0D108BD9-81ED-4DB2-BD59-A6C34878D82A}">
                    <a16:rowId xmlns:a16="http://schemas.microsoft.com/office/drawing/2014/main" val="4115915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37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74903-740E-4AD4-96DC-EE437471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Definiciones de los Valores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1429946-EFF7-4EBA-867A-7BF0258C5E3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46111" y="1723697"/>
          <a:ext cx="11143812" cy="481751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3216103">
                  <a:extLst>
                    <a:ext uri="{9D8B030D-6E8A-4147-A177-3AD203B41FA5}">
                      <a16:colId xmlns:a16="http://schemas.microsoft.com/office/drawing/2014/main" val="829662229"/>
                    </a:ext>
                  </a:extLst>
                </a:gridCol>
                <a:gridCol w="7927709">
                  <a:extLst>
                    <a:ext uri="{9D8B030D-6E8A-4147-A177-3AD203B41FA5}">
                      <a16:colId xmlns:a16="http://schemas.microsoft.com/office/drawing/2014/main" val="3288736290"/>
                    </a:ext>
                  </a:extLst>
                </a:gridCol>
              </a:tblGrid>
              <a:tr h="667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Valor</a:t>
                      </a:r>
                      <a:endParaRPr lang="es-MX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Concepción</a:t>
                      </a:r>
                      <a:endParaRPr lang="es-MX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6839011"/>
                  </a:ext>
                </a:extLst>
              </a:tr>
              <a:tr h="6689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FF0000"/>
                          </a:solidFill>
                          <a:effectLst/>
                        </a:rPr>
                        <a:t>Legalidad</a:t>
                      </a:r>
                      <a:endParaRPr lang="es-MX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Objetividad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0546948"/>
                  </a:ext>
                </a:extLst>
              </a:tr>
              <a:tr h="6689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FF0000"/>
                          </a:solidFill>
                          <a:effectLst/>
                        </a:rPr>
                        <a:t>Honestidad</a:t>
                      </a:r>
                      <a:endParaRPr lang="es-MX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Transparencia</a:t>
                      </a:r>
                      <a:endParaRPr lang="es-MX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1536462"/>
                  </a:ext>
                </a:extLst>
              </a:tr>
              <a:tr h="6689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FF0000"/>
                          </a:solidFill>
                          <a:effectLst/>
                        </a:rPr>
                        <a:t>Imparcialidad</a:t>
                      </a:r>
                      <a:endParaRPr lang="es-MX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Prudencia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3674723"/>
                  </a:ext>
                </a:extLst>
              </a:tr>
              <a:tr h="6689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FF0000"/>
                          </a:solidFill>
                          <a:effectLst/>
                        </a:rPr>
                        <a:t>Efectividad</a:t>
                      </a:r>
                      <a:r>
                        <a:rPr lang="es-MX" sz="2400" dirty="0">
                          <a:effectLst/>
                        </a:rPr>
                        <a:t> </a:t>
                      </a:r>
                      <a:endParaRPr lang="es-MX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Profesionalismo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9513389"/>
                  </a:ext>
                </a:extLst>
              </a:tr>
              <a:tr h="6689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Empatía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Compromiso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1965056"/>
                  </a:ext>
                </a:extLst>
              </a:tr>
              <a:tr h="6689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FF0000"/>
                          </a:solidFill>
                          <a:effectLst/>
                        </a:rPr>
                        <a:t>Respeto a los derechos humanos</a:t>
                      </a:r>
                      <a:endParaRPr lang="es-MX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Perspectiva de género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4124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01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dirty="0"/>
              <a:t>Fase Estratégica</a:t>
            </a:r>
            <a:endParaRPr lang="es-ES" altLang="en-U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BD897E-CC28-49C9-A0BC-9B22A841B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07206"/>
              </p:ext>
            </p:extLst>
          </p:nvPr>
        </p:nvGraphicFramePr>
        <p:xfrm>
          <a:off x="656899" y="1774264"/>
          <a:ext cx="10888990" cy="444189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872515">
                  <a:extLst>
                    <a:ext uri="{9D8B030D-6E8A-4147-A177-3AD203B41FA5}">
                      <a16:colId xmlns:a16="http://schemas.microsoft.com/office/drawing/2014/main" val="3615444363"/>
                    </a:ext>
                  </a:extLst>
                </a:gridCol>
                <a:gridCol w="2504468">
                  <a:extLst>
                    <a:ext uri="{9D8B030D-6E8A-4147-A177-3AD203B41FA5}">
                      <a16:colId xmlns:a16="http://schemas.microsoft.com/office/drawing/2014/main" val="2152417772"/>
                    </a:ext>
                  </a:extLst>
                </a:gridCol>
                <a:gridCol w="2423889">
                  <a:extLst>
                    <a:ext uri="{9D8B030D-6E8A-4147-A177-3AD203B41FA5}">
                      <a16:colId xmlns:a16="http://schemas.microsoft.com/office/drawing/2014/main" val="2174401659"/>
                    </a:ext>
                  </a:extLst>
                </a:gridCol>
                <a:gridCol w="3088118">
                  <a:extLst>
                    <a:ext uri="{9D8B030D-6E8A-4147-A177-3AD203B41FA5}">
                      <a16:colId xmlns:a16="http://schemas.microsoft.com/office/drawing/2014/main" val="3448974234"/>
                    </a:ext>
                  </a:extLst>
                </a:gridCol>
              </a:tblGrid>
              <a:tr h="197993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Objetivo Estratégico No. 3.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490859"/>
                  </a:ext>
                </a:extLst>
              </a:tr>
              <a:tr h="492125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Determinar las capacidades y alcances de las entidades con base en la Evaluación del Desempeño para la toma de decisiones organizacionales.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6754"/>
                  </a:ext>
                </a:extLst>
              </a:tr>
              <a:tr h="197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Estrategia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Indicador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Meta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Líneas de acción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4508843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Estandarizar la implementación del proceso de Evaluación del Desempeño.</a:t>
                      </a:r>
                      <a:endParaRPr lang="es-MX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Avance de la estandarización del proceso de Evaluación del Desempeño.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50% al 1er. trimestre de 2018.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100% en X/2018.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Proyecto de Estandarización del proceso de Evaluación del Desempeño.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114476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Desarrollar campañas de difusión efectivas.</a:t>
                      </a:r>
                      <a:endParaRPr lang="es-MX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Nivel de Cultura de Evaluación.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Línea base + 20% en VII/2018.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Programa de Difusión del Impacto de la Evaluación del Desempeño.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366566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2373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/>
              <a:t>Objetivos</a:t>
            </a:r>
            <a:endParaRPr lang="es-ES" altLang="en-US"/>
          </a:p>
        </p:txBody>
      </p:sp>
      <p:sp>
        <p:nvSpPr>
          <p:cNvPr id="13315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Objetivo (</a:t>
            </a:r>
            <a:r>
              <a:rPr lang="es-ES" dirty="0" err="1"/>
              <a:t>ob-jactum</a:t>
            </a:r>
            <a:r>
              <a:rPr lang="es-ES" dirty="0"/>
              <a:t>): "a dónde se dirigen nuestras acciones“. Enunciados sobre resultados a alcanzar en un periodo dado, mediante actividades específicas.</a:t>
            </a:r>
          </a:p>
          <a:p>
            <a:endParaRPr lang="es-ES" dirty="0"/>
          </a:p>
          <a:p>
            <a:r>
              <a:rPr lang="es-MX" dirty="0"/>
              <a:t>Elegir un verbo adecuado, con un sentido positivo y que cumpla con el criterio:</a:t>
            </a:r>
          </a:p>
          <a:p>
            <a:pPr lvl="1"/>
            <a:r>
              <a:rPr lang="es-MX" dirty="0"/>
              <a:t>Realista: </a:t>
            </a:r>
            <a:r>
              <a:rPr lang="es-ES" dirty="0"/>
              <a:t>alcanzable pero desafiante</a:t>
            </a:r>
            <a:r>
              <a:rPr lang="es-MX" dirty="0"/>
              <a:t>.</a:t>
            </a:r>
          </a:p>
          <a:p>
            <a:pPr lvl="1"/>
            <a:r>
              <a:rPr lang="es-MX" dirty="0"/>
              <a:t>Específico: evitar interpretaciones.</a:t>
            </a:r>
          </a:p>
          <a:p>
            <a:pPr lvl="1"/>
            <a:r>
              <a:rPr lang="es-MX" dirty="0"/>
              <a:t>Mensurable: </a:t>
            </a:r>
            <a:r>
              <a:rPr lang="es-ES" dirty="0"/>
              <a:t>que permita su seguimiento (metas).</a:t>
            </a:r>
          </a:p>
          <a:p>
            <a:pPr lvl="1"/>
            <a:r>
              <a:rPr lang="es-MX" dirty="0"/>
              <a:t>Acción: que se traduzca a estrategias y tácticas.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06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/>
              <a:t>Estrategia</a:t>
            </a:r>
            <a:endParaRPr lang="es-ES" altLang="en-US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Significado de “grandes caminos” que permiten el cumplimiento de la Misión – Objetivos. </a:t>
            </a:r>
          </a:p>
          <a:p>
            <a:r>
              <a:rPr lang="es-ES" dirty="0"/>
              <a:t>Dos a cuatro estrategias para un lapso determinado de planeación.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081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dirty="0"/>
              <a:t>Táctica (Línea de acción)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PMI, ITIL, CMMI.</a:t>
            </a:r>
          </a:p>
          <a:p>
            <a:endParaRPr lang="es-ES" dirty="0"/>
          </a:p>
          <a:p>
            <a:r>
              <a:rPr lang="es-ES" dirty="0"/>
              <a:t>Programación y presupuestación.</a:t>
            </a:r>
          </a:p>
          <a:p>
            <a:r>
              <a:rPr lang="es-ES" dirty="0"/>
              <a:t>Matriz del MLP.</a:t>
            </a:r>
          </a:p>
          <a:p>
            <a:endParaRPr lang="es-ES" dirty="0"/>
          </a:p>
          <a:p>
            <a:r>
              <a:rPr lang="es-ES" dirty="0"/>
              <a:t>PERT, CPM, diagrama de Gantt.</a:t>
            </a:r>
          </a:p>
          <a:p>
            <a:endParaRPr lang="es-MX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125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/>
              <a:t>Indicador &amp; Meta</a:t>
            </a:r>
            <a:endParaRPr lang="es-ES" altLang="en-US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Elementos de primer orden que permiten conocer el avance - logro de la Misión, objetivos y estrategias de un plan.</a:t>
            </a:r>
          </a:p>
          <a:p>
            <a:r>
              <a:rPr lang="es-ES" dirty="0"/>
              <a:t>Valor medido vs valor esperado.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92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A9E7-8C0C-4338-8FA6-B03C13A0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A9F0ED-98CC-4D0C-BCFC-65A5AB1AE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116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4" name="Oval 4"/>
          <p:cNvSpPr>
            <a:spLocks noChangeArrowheads="1"/>
          </p:cNvSpPr>
          <p:nvPr/>
        </p:nvSpPr>
        <p:spPr bwMode="auto">
          <a:xfrm>
            <a:off x="911157" y="946257"/>
            <a:ext cx="2120900" cy="2087563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Escenarios</a:t>
            </a:r>
          </a:p>
        </p:txBody>
      </p:sp>
      <p:sp>
        <p:nvSpPr>
          <p:cNvPr id="327686" name="AutoShape 6"/>
          <p:cNvSpPr>
            <a:spLocks noChangeArrowheads="1"/>
          </p:cNvSpPr>
          <p:nvPr/>
        </p:nvSpPr>
        <p:spPr bwMode="auto">
          <a:xfrm>
            <a:off x="3497445" y="3650461"/>
            <a:ext cx="2520951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400" b="1" dirty="0">
                <a:solidFill>
                  <a:srgbClr val="FFFFCC"/>
                </a:solidFill>
                <a:latin typeface="Arial Narrow" pitchFamily="34" charset="0"/>
              </a:rPr>
              <a:t>Objetivo</a:t>
            </a:r>
            <a:endParaRPr lang="es-ES" sz="2400" b="1" dirty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27687" name="AutoShape 7"/>
          <p:cNvSpPr>
            <a:spLocks noChangeArrowheads="1"/>
          </p:cNvSpPr>
          <p:nvPr/>
        </p:nvSpPr>
        <p:spPr bwMode="auto">
          <a:xfrm>
            <a:off x="3497444" y="4315165"/>
            <a:ext cx="2520951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400" b="1" dirty="0">
                <a:solidFill>
                  <a:srgbClr val="FFFFCC"/>
                </a:solidFill>
                <a:latin typeface="Arial Narrow" pitchFamily="34" charset="0"/>
              </a:rPr>
              <a:t>Estrategia</a:t>
            </a:r>
            <a:endParaRPr lang="es-ES" sz="2400" b="1" dirty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27688" name="AutoShape 8"/>
          <p:cNvSpPr>
            <a:spLocks noChangeArrowheads="1"/>
          </p:cNvSpPr>
          <p:nvPr/>
        </p:nvSpPr>
        <p:spPr bwMode="auto">
          <a:xfrm>
            <a:off x="3531025" y="5075962"/>
            <a:ext cx="1944687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400" b="1">
                <a:solidFill>
                  <a:srgbClr val="FFFFCC"/>
                </a:solidFill>
                <a:latin typeface="Arial Narrow" pitchFamily="34" charset="0"/>
              </a:rPr>
              <a:t>Indicador</a:t>
            </a:r>
            <a:endParaRPr lang="es-ES" sz="2400" b="1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27689" name="AutoShape 9"/>
          <p:cNvSpPr>
            <a:spLocks noChangeArrowheads="1"/>
          </p:cNvSpPr>
          <p:nvPr/>
        </p:nvSpPr>
        <p:spPr bwMode="auto">
          <a:xfrm>
            <a:off x="5562166" y="5073095"/>
            <a:ext cx="1787984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400" b="1">
                <a:solidFill>
                  <a:srgbClr val="FFFFCC"/>
                </a:solidFill>
                <a:latin typeface="Arial Narrow" pitchFamily="34" charset="0"/>
              </a:rPr>
              <a:t>Meta</a:t>
            </a:r>
            <a:endParaRPr lang="es-ES" sz="2400" b="1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27691" name="AutoShape 11"/>
          <p:cNvSpPr>
            <a:spLocks noChangeArrowheads="1"/>
          </p:cNvSpPr>
          <p:nvPr/>
        </p:nvSpPr>
        <p:spPr bwMode="auto">
          <a:xfrm>
            <a:off x="6067381" y="3620514"/>
            <a:ext cx="129540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400" b="1">
                <a:solidFill>
                  <a:srgbClr val="FFFFCC"/>
                </a:solidFill>
                <a:latin typeface="Arial Narrow" pitchFamily="34" charset="0"/>
              </a:rPr>
              <a:t>Qué</a:t>
            </a:r>
            <a:endParaRPr lang="es-ES" sz="2400" b="1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27692" name="AutoShape 12"/>
          <p:cNvSpPr>
            <a:spLocks noChangeArrowheads="1"/>
          </p:cNvSpPr>
          <p:nvPr/>
        </p:nvSpPr>
        <p:spPr bwMode="auto">
          <a:xfrm>
            <a:off x="6079870" y="4300655"/>
            <a:ext cx="129540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MX" sz="2400" b="1">
                <a:solidFill>
                  <a:srgbClr val="FFFFCC"/>
                </a:solidFill>
                <a:latin typeface="Arial Narrow" pitchFamily="34" charset="0"/>
              </a:rPr>
              <a:t>Cómo</a:t>
            </a:r>
            <a:endParaRPr lang="es-ES" sz="2400" b="1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22539" name="AutoShape 15"/>
          <p:cNvSpPr>
            <a:spLocks noChangeArrowheads="1"/>
          </p:cNvSpPr>
          <p:nvPr/>
        </p:nvSpPr>
        <p:spPr bwMode="auto">
          <a:xfrm rot="-6349726">
            <a:off x="3395338" y="1681006"/>
            <a:ext cx="1871663" cy="790575"/>
          </a:xfrm>
          <a:prstGeom prst="curvedUpArrow">
            <a:avLst>
              <a:gd name="adj1" fmla="val 34898"/>
              <a:gd name="adj2" fmla="val 82248"/>
              <a:gd name="adj3" fmla="val 32509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algn="l">
              <a:spcBef>
                <a:spcPct val="20000"/>
              </a:spcBef>
              <a:buClr>
                <a:srgbClr val="CC0000"/>
              </a:buClr>
              <a:buSzPct val="60000"/>
              <a:buFont typeface="Wingdings" pitchFamily="2" charset="2"/>
              <a:buBlip>
                <a:blip r:embed="rId3"/>
              </a:buBlip>
              <a:defRPr kumimoji="1" sz="2800">
                <a:solidFill>
                  <a:srgbClr val="FFFF19"/>
                </a:solidFill>
                <a:latin typeface="Franklin Gothic Demi" pitchFamily="34" charset="0"/>
                <a:cs typeface="Aharoni" pitchFamily="2" charset="-79"/>
              </a:defRPr>
            </a:lvl1pPr>
            <a:lvl2pPr marL="742950" indent="-285750" algn="l">
              <a:spcBef>
                <a:spcPct val="20000"/>
              </a:spcBef>
              <a:buClr>
                <a:srgbClr val="CC0000"/>
              </a:buClr>
              <a:buSzPct val="60000"/>
              <a:buChar char="–"/>
              <a:defRPr kumimoji="1" sz="2800">
                <a:solidFill>
                  <a:srgbClr val="FFFF19"/>
                </a:solidFill>
                <a:latin typeface="Franklin Gothic Demi" pitchFamily="34" charset="0"/>
                <a:cs typeface="Aharoni" pitchFamily="2" charset="-79"/>
              </a:defRPr>
            </a:lvl2pPr>
            <a:lvl3pPr marL="11430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•"/>
              <a:defRPr kumimoji="1" sz="24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3pPr>
            <a:lvl4pPr marL="16002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–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4pPr>
            <a:lvl5pPr marL="20574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s-MX" alt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41" name="Line 18"/>
          <p:cNvSpPr>
            <a:spLocks noChangeShapeType="1"/>
          </p:cNvSpPr>
          <p:nvPr/>
        </p:nvSpPr>
        <p:spPr bwMode="auto">
          <a:xfrm flipH="1" flipV="1">
            <a:off x="3299081" y="3835797"/>
            <a:ext cx="1588" cy="1798637"/>
          </a:xfrm>
          <a:prstGeom prst="line">
            <a:avLst/>
          </a:prstGeom>
          <a:noFill/>
          <a:ln w="76200" cap="sq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2542" name="AutoShape 19"/>
          <p:cNvSpPr>
            <a:spLocks noChangeArrowheads="1"/>
          </p:cNvSpPr>
          <p:nvPr/>
        </p:nvSpPr>
        <p:spPr bwMode="auto">
          <a:xfrm>
            <a:off x="3831802" y="5856701"/>
            <a:ext cx="3313112" cy="431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rgbClr val="CC0000"/>
              </a:buClr>
              <a:buSzPct val="60000"/>
              <a:buFont typeface="Wingdings" pitchFamily="2" charset="2"/>
              <a:buBlip>
                <a:blip r:embed="rId3"/>
              </a:buBlip>
              <a:defRPr kumimoji="1" sz="2800">
                <a:solidFill>
                  <a:srgbClr val="FFFF19"/>
                </a:solidFill>
                <a:latin typeface="Franklin Gothic Demi" pitchFamily="34" charset="0"/>
                <a:cs typeface="Aharoni" pitchFamily="2" charset="-79"/>
              </a:defRPr>
            </a:lvl1pPr>
            <a:lvl2pPr marL="742950" indent="-285750" algn="l">
              <a:spcBef>
                <a:spcPct val="20000"/>
              </a:spcBef>
              <a:buClr>
                <a:srgbClr val="CC0000"/>
              </a:buClr>
              <a:buSzPct val="60000"/>
              <a:buChar char="–"/>
              <a:defRPr kumimoji="1" sz="2800">
                <a:solidFill>
                  <a:srgbClr val="FFFF19"/>
                </a:solidFill>
                <a:latin typeface="Franklin Gothic Demi" pitchFamily="34" charset="0"/>
                <a:cs typeface="Aharoni" pitchFamily="2" charset="-79"/>
              </a:defRPr>
            </a:lvl2pPr>
            <a:lvl3pPr marL="11430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•"/>
              <a:defRPr kumimoji="1" sz="24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3pPr>
            <a:lvl4pPr marL="16002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–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4pPr>
            <a:lvl5pPr marL="20574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n-US" b="1" dirty="0">
                <a:solidFill>
                  <a:schemeClr val="tx1"/>
                </a:solidFill>
                <a:latin typeface="Arial Narrow" pitchFamily="34" charset="0"/>
              </a:rPr>
              <a:t>Modelo Estratégico</a:t>
            </a:r>
            <a:endParaRPr lang="es-ES" altLang="en-US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2543" name="AutoShape 20"/>
          <p:cNvSpPr>
            <a:spLocks noChangeArrowheads="1"/>
          </p:cNvSpPr>
          <p:nvPr/>
        </p:nvSpPr>
        <p:spPr bwMode="auto">
          <a:xfrm>
            <a:off x="8939501" y="5896776"/>
            <a:ext cx="2160587" cy="431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rgbClr val="CC0000"/>
              </a:buClr>
              <a:buSzPct val="60000"/>
              <a:buFont typeface="Wingdings" pitchFamily="2" charset="2"/>
              <a:buBlip>
                <a:blip r:embed="rId3"/>
              </a:buBlip>
              <a:defRPr kumimoji="1" sz="2800">
                <a:solidFill>
                  <a:srgbClr val="FFFF19"/>
                </a:solidFill>
                <a:latin typeface="Franklin Gothic Demi" pitchFamily="34" charset="0"/>
                <a:cs typeface="Aharoni" pitchFamily="2" charset="-79"/>
              </a:defRPr>
            </a:lvl1pPr>
            <a:lvl2pPr marL="742950" indent="-285750" algn="l">
              <a:spcBef>
                <a:spcPct val="20000"/>
              </a:spcBef>
              <a:buClr>
                <a:srgbClr val="CC0000"/>
              </a:buClr>
              <a:buSzPct val="60000"/>
              <a:buChar char="–"/>
              <a:defRPr kumimoji="1" sz="2800">
                <a:solidFill>
                  <a:srgbClr val="FFFF19"/>
                </a:solidFill>
                <a:latin typeface="Franklin Gothic Demi" pitchFamily="34" charset="0"/>
                <a:cs typeface="Aharoni" pitchFamily="2" charset="-79"/>
              </a:defRPr>
            </a:lvl2pPr>
            <a:lvl3pPr marL="11430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•"/>
              <a:defRPr kumimoji="1" sz="24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3pPr>
            <a:lvl4pPr marL="16002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–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4pPr>
            <a:lvl5pPr marL="2057400" indent="-228600" algn="l">
              <a:spcBef>
                <a:spcPct val="20000"/>
              </a:spcBef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60000"/>
              <a:buChar char="•"/>
              <a:defRPr kumimoji="1" sz="2000" b="1">
                <a:solidFill>
                  <a:schemeClr val="tx1"/>
                </a:solidFill>
                <a:latin typeface="Arial" charset="0"/>
                <a:cs typeface="Aharoni" pitchFamily="2" charset="-79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n-US" b="1" dirty="0">
                <a:solidFill>
                  <a:schemeClr val="tx1"/>
                </a:solidFill>
                <a:latin typeface="Arial Narrow" pitchFamily="34" charset="0"/>
              </a:rPr>
              <a:t>Modelo Táctico</a:t>
            </a:r>
            <a:endParaRPr lang="es-ES" altLang="en-US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2545" name="Line 25"/>
          <p:cNvSpPr>
            <a:spLocks noChangeShapeType="1"/>
          </p:cNvSpPr>
          <p:nvPr/>
        </p:nvSpPr>
        <p:spPr bwMode="auto">
          <a:xfrm flipH="1">
            <a:off x="3299081" y="5000534"/>
            <a:ext cx="5761756" cy="2936"/>
          </a:xfrm>
          <a:prstGeom prst="line">
            <a:avLst/>
          </a:prstGeom>
          <a:noFill/>
          <a:ln w="762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solidFill>
                <a:srgbClr val="FFFFCC"/>
              </a:solidFill>
            </a:endParaRP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2019720" y="2760607"/>
            <a:ext cx="3808412" cy="6477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Misión – Visión – Valores </a:t>
            </a:r>
            <a:endParaRPr lang="es-ES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1 Llamada de flecha hacia abajo"/>
          <p:cNvSpPr/>
          <p:nvPr/>
        </p:nvSpPr>
        <p:spPr bwMode="auto">
          <a:xfrm>
            <a:off x="7411766" y="2543320"/>
            <a:ext cx="2399245" cy="1366419"/>
          </a:xfrm>
          <a:prstGeom prst="downArrowCallou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s-MX" sz="2400" b="1" dirty="0">
                <a:solidFill>
                  <a:schemeClr val="bg1"/>
                </a:solidFill>
              </a:rPr>
              <a:t>Sistema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s-MX" sz="2400" b="1" dirty="0">
                <a:solidFill>
                  <a:schemeClr val="bg1"/>
                </a:solidFill>
              </a:rPr>
              <a:t>MEC</a:t>
            </a:r>
            <a:endParaRPr kumimoji="1"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801569" y="560249"/>
            <a:ext cx="3447356" cy="6477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Diagnóstico</a:t>
            </a:r>
            <a:endParaRPr lang="es-ES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27690" name="Oval 10"/>
          <p:cNvSpPr>
            <a:spLocks noChangeArrowheads="1"/>
          </p:cNvSpPr>
          <p:nvPr/>
        </p:nvSpPr>
        <p:spPr bwMode="auto">
          <a:xfrm>
            <a:off x="7605626" y="4079761"/>
            <a:ext cx="2016125" cy="18002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12700" cap="sq">
            <a:noFill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es-MX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Programas</a:t>
            </a:r>
          </a:p>
          <a:p>
            <a:pPr algn="ctr">
              <a:defRPr/>
            </a:pPr>
            <a:r>
              <a:rPr lang="es-MX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&amp; Proyectos</a:t>
            </a:r>
            <a:endParaRPr lang="es-ES" sz="20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64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A9E7-8C0C-4338-8FA6-B03C13A0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específico 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8FC02BD-0564-4814-8F1C-ACCD3AF3D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729902"/>
              </p:ext>
            </p:extLst>
          </p:nvPr>
        </p:nvGraphicFramePr>
        <p:xfrm>
          <a:off x="767118" y="1587817"/>
          <a:ext cx="10657763" cy="5129404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811517">
                  <a:extLst>
                    <a:ext uri="{9D8B030D-6E8A-4147-A177-3AD203B41FA5}">
                      <a16:colId xmlns:a16="http://schemas.microsoft.com/office/drawing/2014/main" val="3560876371"/>
                    </a:ext>
                  </a:extLst>
                </a:gridCol>
                <a:gridCol w="2451286">
                  <a:extLst>
                    <a:ext uri="{9D8B030D-6E8A-4147-A177-3AD203B41FA5}">
                      <a16:colId xmlns:a16="http://schemas.microsoft.com/office/drawing/2014/main" val="3288624596"/>
                    </a:ext>
                  </a:extLst>
                </a:gridCol>
                <a:gridCol w="2372418">
                  <a:extLst>
                    <a:ext uri="{9D8B030D-6E8A-4147-A177-3AD203B41FA5}">
                      <a16:colId xmlns:a16="http://schemas.microsoft.com/office/drawing/2014/main" val="3244302563"/>
                    </a:ext>
                  </a:extLst>
                </a:gridCol>
                <a:gridCol w="3022542">
                  <a:extLst>
                    <a:ext uri="{9D8B030D-6E8A-4147-A177-3AD203B41FA5}">
                      <a16:colId xmlns:a16="http://schemas.microsoft.com/office/drawing/2014/main" val="3111297674"/>
                    </a:ext>
                  </a:extLst>
                </a:gridCol>
              </a:tblGrid>
              <a:tr h="197993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Objetivo Estratégico No. 1.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5232"/>
                  </a:ext>
                </a:extLst>
              </a:tr>
              <a:tr h="492125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DIM Operativa. Desarrollar un Modelo de Operación Integral, claro, efectivo que permita el logro fehaciente de la Misión Institucional.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565869"/>
                  </a:ext>
                </a:extLst>
              </a:tr>
              <a:tr h="197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Estrategia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Indicador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Meta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Líneas de acción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026587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Precisar las funciones sustantivas y adjetivas del personal que integra los CJM.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Entregable 17.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8118646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Sistematizar los procesos sustantivos de los CJM.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 de Conversión a Procesos Institucionales de los CJM.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09742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Profesionalizar al Factor Humano bajo un Programa Formativo específico y permanente.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Programa Formativo específico y permanente.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1309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70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A9E7-8C0C-4338-8FA6-B03C13A0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específico 2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8FC02BD-0564-4814-8F1C-ACCD3AF3D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983665"/>
              </p:ext>
            </p:extLst>
          </p:nvPr>
        </p:nvGraphicFramePr>
        <p:xfrm>
          <a:off x="767118" y="1448243"/>
          <a:ext cx="10657763" cy="5164393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811517">
                  <a:extLst>
                    <a:ext uri="{9D8B030D-6E8A-4147-A177-3AD203B41FA5}">
                      <a16:colId xmlns:a16="http://schemas.microsoft.com/office/drawing/2014/main" val="3560876371"/>
                    </a:ext>
                  </a:extLst>
                </a:gridCol>
                <a:gridCol w="2451286">
                  <a:extLst>
                    <a:ext uri="{9D8B030D-6E8A-4147-A177-3AD203B41FA5}">
                      <a16:colId xmlns:a16="http://schemas.microsoft.com/office/drawing/2014/main" val="3288624596"/>
                    </a:ext>
                  </a:extLst>
                </a:gridCol>
                <a:gridCol w="2372418">
                  <a:extLst>
                    <a:ext uri="{9D8B030D-6E8A-4147-A177-3AD203B41FA5}">
                      <a16:colId xmlns:a16="http://schemas.microsoft.com/office/drawing/2014/main" val="3244302563"/>
                    </a:ext>
                  </a:extLst>
                </a:gridCol>
                <a:gridCol w="3022542">
                  <a:extLst>
                    <a:ext uri="{9D8B030D-6E8A-4147-A177-3AD203B41FA5}">
                      <a16:colId xmlns:a16="http://schemas.microsoft.com/office/drawing/2014/main" val="3111297674"/>
                    </a:ext>
                  </a:extLst>
                </a:gridCol>
              </a:tblGrid>
              <a:tr h="197993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Objetivo Estratégico No. 2.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5232"/>
                  </a:ext>
                </a:extLst>
              </a:tr>
              <a:tr h="492125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Capacitara a todos los  servidores públicos fomentando la sensibilidad y empatía dando las herramientas que garanticen el acceso a la justicia y un trato digno y diferenciado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565869"/>
                  </a:ext>
                </a:extLst>
              </a:tr>
              <a:tr h="197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Estrategia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Indicador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Meta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Líneas de acción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026587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1.- capacitación  por perfiles (General, MP, Policía, Peritos)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2.- Impartir psicoterapia de contención  para los servidores públicos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3.- elaborar y aplicar protocolos breves de atención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4.- evaluar procedimientos y resultados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1.- Diseñar un programa de capacitación presencial y en línea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2.- cuestionario de diagnóstico en línea de acuerdo a perfil así como monitoreo y evaluación de acuerdo a necesidades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3.- convenios con instituciones para impartir psicoterapias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4.- recopilación   de leyes nacionales, internacionales , federales y estatales para la actualización de acuerdo a necesidades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5.- Evaluación en línea sobre capacitaciones tomadas, así como de procedimientos en especifico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8118646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09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37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A9E7-8C0C-4338-8FA6-B03C13A0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específico 3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8FC02BD-0564-4814-8F1C-ACCD3AF3D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277380"/>
              </p:ext>
            </p:extLst>
          </p:nvPr>
        </p:nvGraphicFramePr>
        <p:xfrm>
          <a:off x="767118" y="1587817"/>
          <a:ext cx="10657763" cy="4399473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811517">
                  <a:extLst>
                    <a:ext uri="{9D8B030D-6E8A-4147-A177-3AD203B41FA5}">
                      <a16:colId xmlns:a16="http://schemas.microsoft.com/office/drawing/2014/main" val="3560876371"/>
                    </a:ext>
                  </a:extLst>
                </a:gridCol>
                <a:gridCol w="2451286">
                  <a:extLst>
                    <a:ext uri="{9D8B030D-6E8A-4147-A177-3AD203B41FA5}">
                      <a16:colId xmlns:a16="http://schemas.microsoft.com/office/drawing/2014/main" val="3288624596"/>
                    </a:ext>
                  </a:extLst>
                </a:gridCol>
                <a:gridCol w="2372418">
                  <a:extLst>
                    <a:ext uri="{9D8B030D-6E8A-4147-A177-3AD203B41FA5}">
                      <a16:colId xmlns:a16="http://schemas.microsoft.com/office/drawing/2014/main" val="3244302563"/>
                    </a:ext>
                  </a:extLst>
                </a:gridCol>
                <a:gridCol w="3022542">
                  <a:extLst>
                    <a:ext uri="{9D8B030D-6E8A-4147-A177-3AD203B41FA5}">
                      <a16:colId xmlns:a16="http://schemas.microsoft.com/office/drawing/2014/main" val="3111297674"/>
                    </a:ext>
                  </a:extLst>
                </a:gridCol>
              </a:tblGrid>
              <a:tr h="197993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Objetivo Estratégico No. 3. Dimensión Finanzas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5232"/>
                  </a:ext>
                </a:extLst>
              </a:tr>
              <a:tr h="492125">
                <a:tc gridSpan="4"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Desarrollar el programa anual de Servicios Generales, Obras, Mobiliario</a:t>
                      </a:r>
                      <a:r>
                        <a:rPr lang="es-MX" sz="2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equipo a efecto de contar con instalaciones dignas y eficientes.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565869"/>
                  </a:ext>
                </a:extLst>
              </a:tr>
              <a:tr h="197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Estrategia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Indicador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Meta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Líneas de acción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026587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Elaboración del programa anual, autorizado por la fiscal Central y el</a:t>
                      </a:r>
                      <a:r>
                        <a:rPr lang="es-MX" sz="14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Fiscal General.</a:t>
                      </a: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Detección</a:t>
                      </a:r>
                      <a:r>
                        <a:rPr lang="es-MX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necesidades y recursos.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 de programa para la revisión y autorización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618118646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 seguimiento</a:t>
                      </a:r>
                      <a:r>
                        <a:rPr lang="es-MX" sz="14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mediante la gestión administrativa de cumplimiento del programa anual con oficialía mayor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Integración </a:t>
                      </a:r>
                      <a:r>
                        <a:rPr lang="es-MX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un diagrama de Gantt para la organización de actividades, asignación de responsables y estimación de tiempos 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47609742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Asignación</a:t>
                      </a:r>
                      <a:r>
                        <a:rPr lang="es-MX" sz="14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mayor recurso del fondo de aportaciones, para la seguridad publica, para solventar necesidades prioritarias del CJM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Generar</a:t>
                      </a:r>
                      <a:r>
                        <a:rPr lang="es-MX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una Matriz de MLP para la asignación de recursos eficientes para solventar necesidades prioritarias para la atención.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4099706029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300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63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A9E7-8C0C-4338-8FA6-B03C13A0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específico 4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8FC02BD-0564-4814-8F1C-ACCD3AF3D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788663"/>
              </p:ext>
            </p:extLst>
          </p:nvPr>
        </p:nvGraphicFramePr>
        <p:xfrm>
          <a:off x="767118" y="1587817"/>
          <a:ext cx="10657763" cy="3650108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811517">
                  <a:extLst>
                    <a:ext uri="{9D8B030D-6E8A-4147-A177-3AD203B41FA5}">
                      <a16:colId xmlns:a16="http://schemas.microsoft.com/office/drawing/2014/main" val="3560876371"/>
                    </a:ext>
                  </a:extLst>
                </a:gridCol>
                <a:gridCol w="2451286">
                  <a:extLst>
                    <a:ext uri="{9D8B030D-6E8A-4147-A177-3AD203B41FA5}">
                      <a16:colId xmlns:a16="http://schemas.microsoft.com/office/drawing/2014/main" val="3288624596"/>
                    </a:ext>
                  </a:extLst>
                </a:gridCol>
                <a:gridCol w="2372418">
                  <a:extLst>
                    <a:ext uri="{9D8B030D-6E8A-4147-A177-3AD203B41FA5}">
                      <a16:colId xmlns:a16="http://schemas.microsoft.com/office/drawing/2014/main" val="3244302563"/>
                    </a:ext>
                  </a:extLst>
                </a:gridCol>
                <a:gridCol w="3022542">
                  <a:extLst>
                    <a:ext uri="{9D8B030D-6E8A-4147-A177-3AD203B41FA5}">
                      <a16:colId xmlns:a16="http://schemas.microsoft.com/office/drawing/2014/main" val="3111297674"/>
                    </a:ext>
                  </a:extLst>
                </a:gridCol>
              </a:tblGrid>
              <a:tr h="197993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Objetivo Estratégico No. 4.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5232"/>
                  </a:ext>
                </a:extLst>
              </a:tr>
              <a:tr h="492125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Desarrollar un compendio del Marco legal y administrativo, que rija el actuar de todo personal de los centros de justicia para mujeres del Estado de M</a:t>
                      </a:r>
                      <a:r>
                        <a:rPr lang="es-MX" sz="12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es-MX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xico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511565869"/>
                  </a:ext>
                </a:extLst>
              </a:tr>
              <a:tr h="197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Estrategia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Indicador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effectLst/>
                        </a:rPr>
                        <a:t>Meta</a:t>
                      </a:r>
                      <a:endParaRPr lang="es-MX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Líneas de acción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026587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Recopilación de marco legal y administrativo.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Entregable digital sobre todo el marco.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Clasificar  por competencias.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618118646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Establecer  la reglamentación necesaria  para el buen funcionamiento de los  CJM.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Establecer un proceso  conjunto con la dirección jurídica para la elaboración y validación  del reglamento interno.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063188029"/>
                  </a:ext>
                </a:extLst>
              </a:tr>
              <a:tr h="618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Difundir información.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Programa de capacitación para la formación de servidores públicos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94193603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Coordinación inter institucional.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elaboración de convenios con instituciones publicas y privadas para la atención integral de las victimas.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47609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73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369AA-FA2F-4EFB-8A32-27E35218F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3600" dirty="0"/>
              <a:t>E2. Plan Estratégico para el </a:t>
            </a:r>
            <a:br>
              <a:rPr lang="es-MX" sz="3600" dirty="0"/>
            </a:br>
            <a:r>
              <a:rPr lang="es-MX" sz="3600" dirty="0"/>
              <a:t>Acceso a las Mujeres a la Justicia 2019-2024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945031-CD78-48B2-A755-403D6423A3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Abril 2019</a:t>
            </a:r>
          </a:p>
        </p:txBody>
      </p:sp>
    </p:spTree>
    <p:extLst>
      <p:ext uri="{BB962C8B-B14F-4D97-AF65-F5344CB8AC3E}">
        <p14:creationId xmlns:p14="http://schemas.microsoft.com/office/powerpoint/2010/main" val="176534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0F0BE-F801-462A-867E-1E7642F61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Operacionalización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AE91E42-EE53-4D87-9E5C-A38340757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1866"/>
              </p:ext>
            </p:extLst>
          </p:nvPr>
        </p:nvGraphicFramePr>
        <p:xfrm>
          <a:off x="554728" y="1412079"/>
          <a:ext cx="10515876" cy="5124534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564358">
                  <a:extLst>
                    <a:ext uri="{9D8B030D-6E8A-4147-A177-3AD203B41FA5}">
                      <a16:colId xmlns:a16="http://schemas.microsoft.com/office/drawing/2014/main" val="2349601874"/>
                    </a:ext>
                  </a:extLst>
                </a:gridCol>
                <a:gridCol w="1988457">
                  <a:extLst>
                    <a:ext uri="{9D8B030D-6E8A-4147-A177-3AD203B41FA5}">
                      <a16:colId xmlns:a16="http://schemas.microsoft.com/office/drawing/2014/main" val="3667334117"/>
                    </a:ext>
                  </a:extLst>
                </a:gridCol>
                <a:gridCol w="4701606">
                  <a:extLst>
                    <a:ext uri="{9D8B030D-6E8A-4147-A177-3AD203B41FA5}">
                      <a16:colId xmlns:a16="http://schemas.microsoft.com/office/drawing/2014/main" val="144718571"/>
                    </a:ext>
                  </a:extLst>
                </a:gridCol>
                <a:gridCol w="2261455">
                  <a:extLst>
                    <a:ext uri="{9D8B030D-6E8A-4147-A177-3AD203B41FA5}">
                      <a16:colId xmlns:a16="http://schemas.microsoft.com/office/drawing/2014/main" val="1711100958"/>
                    </a:ext>
                  </a:extLst>
                </a:gridCol>
              </a:tblGrid>
              <a:tr h="478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Variable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</a:rPr>
                        <a:t>Dimensiones</a:t>
                      </a:r>
                      <a:endParaRPr lang="es-MX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Definiciones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Indicadores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extLst>
                  <a:ext uri="{0D108BD9-81ED-4DB2-BD59-A6C34878D82A}">
                    <a16:rowId xmlns:a16="http://schemas.microsoft.com/office/drawing/2014/main" val="2653115366"/>
                  </a:ext>
                </a:extLst>
              </a:tr>
              <a:tr h="983043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Visión de los CJM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vert="vert27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Normativa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Conjunto de elementos jurídicos que nos ayuda a la aplicación de criterios, reglamentos, protocolos, etc. para llegar a la resolución, delimitado siempre en el deber ser.</a:t>
                      </a:r>
                    </a:p>
                  </a:txBody>
                  <a:tcPr marL="25070" marR="2507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Búsqueda de Indicadores</a:t>
                      </a:r>
                    </a:p>
                  </a:txBody>
                  <a:tcPr marL="25070" marR="25070" marT="0" marB="0" anchor="ctr"/>
                </a:tc>
                <a:extLst>
                  <a:ext uri="{0D108BD9-81ED-4DB2-BD59-A6C34878D82A}">
                    <a16:rowId xmlns:a16="http://schemas.microsoft.com/office/drawing/2014/main" val="710582594"/>
                  </a:ext>
                </a:extLst>
              </a:tr>
              <a:tr h="98304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Finanzas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Conjunto</a:t>
                      </a:r>
                      <a:r>
                        <a:rPr lang="es-MX" sz="1400" b="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recursos humanos, materiales y financieros, destinados para la operación y funcionamiento de la institución.</a:t>
                      </a:r>
                      <a:endParaRPr lang="es-MX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070" marR="2507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extLst>
                  <a:ext uri="{0D108BD9-81ED-4DB2-BD59-A6C34878D82A}">
                    <a16:rowId xmlns:a16="http://schemas.microsoft.com/office/drawing/2014/main" val="1115966321"/>
                  </a:ext>
                </a:extLst>
              </a:tr>
              <a:tr h="98304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Operativa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 a los  Centros de  Justicia   para las Mujeres, el brindar   bajo un mismo    espacio,  los servicios interinstitucionales   y especializados para poder facilitar el acceso   a la Justicia y Brindar  atención  integral con perspectiva  de genero  a las Mujeres  que han sido victimas  de los delitos   que se  han considerado  dentro de  la violencia de   genero.</a:t>
                      </a:r>
                      <a:endParaRPr lang="es-MX" sz="1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070" marR="2507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extLst>
                  <a:ext uri="{0D108BD9-81ED-4DB2-BD59-A6C34878D82A}">
                    <a16:rowId xmlns:a16="http://schemas.microsoft.com/office/drawing/2014/main" val="2791680810"/>
                  </a:ext>
                </a:extLst>
              </a:tr>
              <a:tr h="98304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000" b="1" dirty="0">
                          <a:effectLst/>
                        </a:rPr>
                        <a:t>Factor Humano</a:t>
                      </a:r>
                      <a:endParaRPr lang="es-MX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Conjunto de aptitudes, conocimientos y habilidades que debe presentar el personal de los centros de justicia para mujeres para lograr el resultado deseado en el desempeño de sus funciones </a:t>
                      </a:r>
                      <a:endParaRPr lang="es-MX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070" marR="2507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070" marR="25070" marT="0" marB="0" anchor="ctr"/>
                </a:tc>
                <a:extLst>
                  <a:ext uri="{0D108BD9-81ED-4DB2-BD59-A6C34878D82A}">
                    <a16:rowId xmlns:a16="http://schemas.microsoft.com/office/drawing/2014/main" val="388328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18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dirty="0"/>
              <a:t>Marco de la Misión Institucional</a:t>
            </a:r>
            <a:endParaRPr lang="es-ES" altLang="en-US" dirty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/>
              <a:t>¿Qué es la Misión de una organización?</a:t>
            </a:r>
          </a:p>
          <a:p>
            <a:r>
              <a:rPr lang="es-MX" altLang="en-US" dirty="0"/>
              <a:t>¿Por qué establecer una Misión?</a:t>
            </a:r>
          </a:p>
          <a:p>
            <a:r>
              <a:rPr lang="es-MX" altLang="en-US" dirty="0"/>
              <a:t>¿Cuándo se establece la Misión?</a:t>
            </a:r>
          </a:p>
          <a:p>
            <a:r>
              <a:rPr lang="es-MX" altLang="en-US" dirty="0"/>
              <a:t>¿Cómo se establece la Misión?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97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E0D2-8C44-4CEE-8600-4AC2CE8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Análisis del quehacer de la Institución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37116E1-C699-4746-B466-7696CBC25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/>
              <a:t>Si existe una Misión actualmente escríbala… NO EXISTE</a:t>
            </a:r>
          </a:p>
          <a:p>
            <a:r>
              <a:rPr lang="es-MX" dirty="0"/>
              <a:t>¿Cuál es nuestro propósito básico como CJM? Brindar atención integral a las víctimas de delito de género. </a:t>
            </a:r>
          </a:p>
          <a:p>
            <a:r>
              <a:rPr lang="es-MX" dirty="0"/>
              <a:t>¿Quién es el destinatario de nuestros servicios? Mujeres, niñas, niños, adolescentes y adultos mayores, comunidad LGBTTI, grupos vulnerables.</a:t>
            </a:r>
          </a:p>
          <a:p>
            <a:r>
              <a:rPr lang="es-MX" dirty="0"/>
              <a:t>¿Qué necesidades podemos satisfacer? Procuración y Acceso a la justicia. Dar protección a la víctima. Proporcionar asesoría jurídica. Dar solución al conflicto de intereses. Velar por los derechos humanos de las victimas. Erradicar la violencia, lograr una reparación del daño.</a:t>
            </a:r>
          </a:p>
          <a:p>
            <a:r>
              <a:rPr lang="es-MX" dirty="0"/>
              <a:t>¿Cuáles son nuestros servicios presentes o futuros? Procuración de Justicia. Atención jurídica, psicológica, médica.</a:t>
            </a:r>
          </a:p>
          <a:p>
            <a:r>
              <a:rPr lang="es-MX" dirty="0"/>
              <a:t>¿Qué característica especial deseamos tener como institución? Allegarnos de las instituciones adecuadamente para ser un CJM integral.</a:t>
            </a:r>
          </a:p>
          <a:p>
            <a:r>
              <a:rPr lang="es-MX" dirty="0"/>
              <a:t>¿Cómo mediremos el éxito de la Misión? Ser una sociedad donde las mujeres tengan una vida libre de violencia.</a:t>
            </a:r>
          </a:p>
        </p:txBody>
      </p:sp>
    </p:spTree>
    <p:extLst>
      <p:ext uri="{BB962C8B-B14F-4D97-AF65-F5344CB8AC3E}">
        <p14:creationId xmlns:p14="http://schemas.microsoft.com/office/powerpoint/2010/main" val="167057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A4277-4646-43A1-8D32-F767EAEF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Creación de la Misión </a:t>
            </a:r>
          </a:p>
        </p:txBody>
      </p:sp>
      <p:graphicFrame>
        <p:nvGraphicFramePr>
          <p:cNvPr id="4" name="1 Tabla">
            <a:extLst>
              <a:ext uri="{FF2B5EF4-FFF2-40B4-BE49-F238E27FC236}">
                <a16:creationId xmlns:a16="http://schemas.microsoft.com/office/drawing/2014/main" id="{52CCAF06-170A-4371-8347-8612EF989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92902"/>
              </p:ext>
            </p:extLst>
          </p:nvPr>
        </p:nvGraphicFramePr>
        <p:xfrm>
          <a:off x="811513" y="1418897"/>
          <a:ext cx="9239321" cy="5228899"/>
        </p:xfrm>
        <a:graphic>
          <a:graphicData uri="http://schemas.openxmlformats.org/drawingml/2006/table">
            <a:tbl>
              <a:tblPr firstRow="1" bandRow="1">
                <a:effectLst/>
                <a:tableStyleId>{C4B1156A-380E-4F78-BDF5-A606A8083BF9}</a:tableStyleId>
              </a:tblPr>
              <a:tblGrid>
                <a:gridCol w="267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9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6405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La </a:t>
                      </a:r>
                      <a:r>
                        <a:rPr lang="es-MX" sz="1800" b="1" baseline="0" dirty="0"/>
                        <a:t> Misión de…</a:t>
                      </a:r>
                      <a:endParaRPr lang="es-MX" sz="1800" b="1" dirty="0"/>
                    </a:p>
                  </a:txBody>
                  <a:tcPr marL="91433" marR="91433" anchor="ctr"/>
                </a:tc>
                <a:tc>
                  <a:txBody>
                    <a:bodyPr/>
                    <a:lstStyle/>
                    <a:p>
                      <a:pPr algn="r"/>
                      <a:endParaRPr lang="es-MX" sz="1800" b="1" dirty="0"/>
                    </a:p>
                    <a:p>
                      <a:pPr algn="r"/>
                      <a:r>
                        <a:rPr lang="es-MX" sz="1800" b="1" dirty="0"/>
                        <a:t>ORGANIZACIÓN</a:t>
                      </a:r>
                    </a:p>
                  </a:txBody>
                  <a:tcPr marL="91433" marR="91433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9684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…es… VERBO</a:t>
                      </a:r>
                      <a:r>
                        <a:rPr lang="es-MX" sz="1800" b="1" baseline="0" dirty="0"/>
                        <a:t> (proveer, producir)…</a:t>
                      </a:r>
                      <a:endParaRPr lang="es-MX" sz="1800" b="1" dirty="0"/>
                    </a:p>
                  </a:txBody>
                  <a:tcPr marL="91433" marR="914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b="1" dirty="0"/>
                        <a:t>SERVICIO/PRODUCTO</a:t>
                      </a:r>
                    </a:p>
                  </a:txBody>
                  <a:tcPr marL="91433" marR="91433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405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…para…</a:t>
                      </a:r>
                    </a:p>
                  </a:txBody>
                  <a:tcPr marL="91433" marR="914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b="1" dirty="0"/>
                        <a:t>CLIENTE</a:t>
                      </a:r>
                    </a:p>
                  </a:txBody>
                  <a:tcPr marL="91433" marR="91433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6405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/>
                        <a:t>…con objeto de…</a:t>
                      </a:r>
                    </a:p>
                  </a:txBody>
                  <a:tcPr marL="91433" marR="914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800" b="1" dirty="0"/>
                        <a:t>BENEFICIO</a:t>
                      </a:r>
                    </a:p>
                  </a:txBody>
                  <a:tcPr marL="91433" marR="91433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73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A4277-4646-43A1-8D32-F767EAEF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Creación de la Misión (Propuestas)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CBADF08-454D-4980-9363-9351E11B8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/>
              <a:t>La misión de los CJM es BRINDAR atención Integral a la víctimas de los hechos delictuosos vinculados a la violencia de género, siempre velando por la integridad física y psicológica de las mismas, así mismo obteniendo una prosecución adecuada y dar los elementos necesarios para la administración de justicia tales como resoluciones, reparaciones y/o sentencias condenatorias.</a:t>
            </a:r>
          </a:p>
          <a:p>
            <a:r>
              <a:rPr lang="es-MX" dirty="0"/>
              <a:t>La misión de los Centros de Justicia para Mujeres es  la investigación y la procuración de delitos para garantizar de forma integral a las víctimas de violencia de género con el objeto de velar por la legalidad y por el respeto a los derechos de las víctimas con el beneficio de pronta, expedita y debida procuración de impartición de justicia.</a:t>
            </a:r>
          </a:p>
          <a:p>
            <a:r>
              <a:rPr lang="es-MX" dirty="0"/>
              <a:t>La misión del Centro de Justicia para las Mujeres es facilitar el acceso a la justicia a través de una atención integral para sacar a las mujeres mexiquenses de un círculo de violencia, logrando con ello un empoderamiento, desarrollo e inclusión social.</a:t>
            </a:r>
          </a:p>
        </p:txBody>
      </p:sp>
    </p:spTree>
    <p:extLst>
      <p:ext uri="{BB962C8B-B14F-4D97-AF65-F5344CB8AC3E}">
        <p14:creationId xmlns:p14="http://schemas.microsoft.com/office/powerpoint/2010/main" val="392699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dirty="0"/>
              <a:t>Marco de la Visión Institucional</a:t>
            </a:r>
            <a:endParaRPr lang="es-ES" altLang="en-US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 altLang="en-US" dirty="0"/>
              <a:t>¿Qué es la Visión de una organización? </a:t>
            </a:r>
          </a:p>
          <a:p>
            <a:r>
              <a:rPr lang="es-MX" altLang="en-US" dirty="0"/>
              <a:t>¿Por qué establecer una Visión?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998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E0D2-8C44-4CEE-8600-4AC2CE8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15 minutos en el futuro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37116E1-C699-4746-B466-7696CBC25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s-MX" dirty="0"/>
              <a:t>¿Cuáles son las principales tendencias de nuestra institución?</a:t>
            </a:r>
          </a:p>
          <a:p>
            <a:pPr lvl="0"/>
            <a:r>
              <a:rPr lang="es-MX" dirty="0"/>
              <a:t>Mejorar la organización, elevar la calidad en el servicio, lograr la atención integral, mejorar el clima laboral.</a:t>
            </a:r>
          </a:p>
          <a:p>
            <a:pPr lvl="0"/>
            <a:r>
              <a:rPr lang="es-MX" dirty="0"/>
              <a:t>¿Cuáles son aspectos que nos dan mayor calidad?</a:t>
            </a:r>
          </a:p>
          <a:p>
            <a:pPr lvl="0"/>
            <a:r>
              <a:rPr lang="es-MX" dirty="0"/>
              <a:t>Reducir tiempos de espera, más  y mejor capacitación y sensibilización, judicialización, mejores instalaciones, mejor interacción entre victima y servidor público.</a:t>
            </a:r>
          </a:p>
          <a:p>
            <a:pPr lvl="0"/>
            <a:r>
              <a:rPr lang="es-MX" dirty="0"/>
              <a:t>¿Qué distingue a nuestra institución?</a:t>
            </a:r>
          </a:p>
          <a:p>
            <a:pPr lvl="0"/>
            <a:r>
              <a:rPr lang="es-MX" dirty="0"/>
              <a:t>El tipo de atención, es una Fiscalía de Especialización.</a:t>
            </a:r>
          </a:p>
          <a:p>
            <a:pPr lvl="0"/>
            <a:r>
              <a:rPr lang="es-MX" dirty="0"/>
              <a:t>¿Qué hemos hecho para asegurar el futuro de nuestra institución?</a:t>
            </a:r>
          </a:p>
          <a:p>
            <a:pPr lvl="0"/>
            <a:r>
              <a:rPr lang="es-MX" dirty="0"/>
              <a:t>Dar mejores resultados, elevando la productividad.</a:t>
            </a:r>
          </a:p>
        </p:txBody>
      </p:sp>
    </p:spTree>
    <p:extLst>
      <p:ext uri="{BB962C8B-B14F-4D97-AF65-F5344CB8AC3E}">
        <p14:creationId xmlns:p14="http://schemas.microsoft.com/office/powerpoint/2010/main" val="271980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umbling.p3d 0"/>
  <p:tag name="POWER3D OPTIONS" val="Medium "/>
  <p:tag name="POWER3D IMAGE0" val="PINBUMP.TGA"/>
  <p:tag name="POWER3D SOUND" val="Tumbling Awa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OPTIONS" val="Medium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OPTIONS" val="Medium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wopanel.p3d 1"/>
  <p:tag name="POWER3D OPTIONS" val="Medium "/>
  <p:tag name="POWER3D SOUND" val="Two Panel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wopanel.p3d 1"/>
  <p:tag name="POWER3D OPTIONS" val="Medium "/>
  <p:tag name="POWER3D SOUND" val="Two Pane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ropIn.p3d 6"/>
  <p:tag name="POWER3D OPTIONS" val="Medium "/>
  <p:tag name="POWER3D SOUND" val="Drop I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labflip.p3d 3"/>
  <p:tag name="POWER3D OPTIONS" val="Medium "/>
  <p:tag name="POWER3D IMAGE0" val="PINBUMP.TGA"/>
  <p:tag name="POWER3D IMAGE1" val="PINBUMP.TGA"/>
  <p:tag name="POWER3D SOUND" val="Slab Flip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nEdge.p3d 5"/>
  <p:tag name="POWER3D OPTIONS" val="Medium "/>
  <p:tag name="POWER3D SOUND" val="On Edg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982</TotalTime>
  <Words>2677</Words>
  <Application>Microsoft Office PowerPoint</Application>
  <PresentationFormat>Panorámica</PresentationFormat>
  <Paragraphs>267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Calibri</vt:lpstr>
      <vt:lpstr>Century Gothic</vt:lpstr>
      <vt:lpstr>Times New Roman</vt:lpstr>
      <vt:lpstr>Wingdings 3</vt:lpstr>
      <vt:lpstr>Ion</vt:lpstr>
      <vt:lpstr>E2. Plan Estratégico para el  Acceso a las Mujeres a la Justicia 2019-2024</vt:lpstr>
      <vt:lpstr>Presentación de PowerPoint</vt:lpstr>
      <vt:lpstr>Operacionalización </vt:lpstr>
      <vt:lpstr>Marco de la Misión Institucional</vt:lpstr>
      <vt:lpstr>Análisis del quehacer de la Institución</vt:lpstr>
      <vt:lpstr>Creación de la Misión </vt:lpstr>
      <vt:lpstr>Creación de la Misión (Propuestas) </vt:lpstr>
      <vt:lpstr>Marco de la Visión Institucional</vt:lpstr>
      <vt:lpstr>15 minutos en el futuro</vt:lpstr>
      <vt:lpstr>Escenarios</vt:lpstr>
      <vt:lpstr>Creación de la Visión </vt:lpstr>
      <vt:lpstr>Definiciones de los Valores</vt:lpstr>
      <vt:lpstr>Definiciones de los Valores</vt:lpstr>
      <vt:lpstr>Fase Estratégica</vt:lpstr>
      <vt:lpstr>Objetivos</vt:lpstr>
      <vt:lpstr>Estrategia</vt:lpstr>
      <vt:lpstr>Táctica (Línea de acción)</vt:lpstr>
      <vt:lpstr>Indicador &amp; Meta</vt:lpstr>
      <vt:lpstr>Objetivo General</vt:lpstr>
      <vt:lpstr>Objetivo específico 1</vt:lpstr>
      <vt:lpstr>Objetivo específico 2</vt:lpstr>
      <vt:lpstr>Objetivo específico 3</vt:lpstr>
      <vt:lpstr>Objetivo específico 4</vt:lpstr>
      <vt:lpstr>E2. Plan Estratégico para el  Acceso a las Mujeres a la Justicia 2019-2024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Integridad Institucional de los Centros de Justicia para las Mujeres del Estado de México.</dc:title>
  <dc:creator>Vicente Suarez Zendejas</dc:creator>
  <cp:lastModifiedBy>Vicente Suarez Zendejas</cp:lastModifiedBy>
  <cp:revision>79</cp:revision>
  <dcterms:created xsi:type="dcterms:W3CDTF">2019-04-03T23:03:22Z</dcterms:created>
  <dcterms:modified xsi:type="dcterms:W3CDTF">2019-05-02T13:26:12Z</dcterms:modified>
</cp:coreProperties>
</file>