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67" r:id="rId6"/>
    <p:sldId id="268" r:id="rId7"/>
    <p:sldId id="270" r:id="rId8"/>
    <p:sldId id="269" r:id="rId9"/>
    <p:sldId id="272" r:id="rId10"/>
    <p:sldId id="27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29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862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35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1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59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0829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204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576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19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35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202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25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25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83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219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52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274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7AA0AD-1271-4E40-9A6B-0CCF76B68B28}" type="datetimeFigureOut">
              <a:rPr lang="es-MX" smtClean="0"/>
              <a:t>13/05/2019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1672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.suarez@grupoccea.com" TargetMode="External"/><Relationship Id="rId2" Type="http://schemas.openxmlformats.org/officeDocument/2006/relationships/hyperlink" Target="http://grupoccea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Videos/00%20Organizacion/En%20busca%20de%20la%20Excelencia/Stew%20Leonard.wmv" TargetMode="External"/><Relationship Id="rId2" Type="http://schemas.openxmlformats.org/officeDocument/2006/relationships/hyperlink" Target="../../../../Videos/00%20Organizacion/En%20busca%20de%20la%20Excelencia/Disney.wm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369AA-FA2F-4EFB-8A32-27E35218F0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600" dirty="0"/>
              <a:t>Desarrollo y difusión de la definición de cultura de la Institución, el lenguaje y el simbolismo institucional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945031-CD78-48B2-A755-403D6423A3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/>
              <a:t>mayo 2019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608154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9345C-605B-429D-8410-75D183A6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Estrategias y tácticas </a:t>
            </a:r>
            <a:br>
              <a:rPr lang="es-MX" dirty="0"/>
            </a:br>
            <a:r>
              <a:rPr lang="es-MX" dirty="0"/>
              <a:t>de la cultura organizacional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E6117-B5DE-43F7-A6A8-754538D69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Al mejorarse los estilos y patrones de conducta, con tiempo, paciencia y buena capacitación se puede inducir cierto cambio de las creencias y actitudes, elementos sostenidos con mayor firmeza… Lo importante es hacer conciencia del poder simbólico y recordarse que la cultura tiene un impacto profundo en el desempeño de las organizaciones…</a:t>
            </a:r>
          </a:p>
          <a:p>
            <a:endParaRPr lang="es-MX" dirty="0"/>
          </a:p>
          <a:p>
            <a:r>
              <a:rPr lang="es-MX" dirty="0">
                <a:solidFill>
                  <a:srgbClr val="FFC000"/>
                </a:solidFill>
              </a:rPr>
              <a:t>Proponer Acciones de cambio. </a:t>
            </a:r>
          </a:p>
          <a:p>
            <a:r>
              <a:rPr lang="es-MX" dirty="0">
                <a:solidFill>
                  <a:srgbClr val="FFC000"/>
                </a:solidFill>
              </a:rPr>
              <a:t>Tabla Conductas apropiadas en Situaciones Específicas.</a:t>
            </a:r>
          </a:p>
        </p:txBody>
      </p:sp>
    </p:spTree>
    <p:extLst>
      <p:ext uri="{BB962C8B-B14F-4D97-AF65-F5344CB8AC3E}">
        <p14:creationId xmlns:p14="http://schemas.microsoft.com/office/powerpoint/2010/main" val="356919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369AA-FA2F-4EFB-8A32-27E35218F0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600" dirty="0"/>
              <a:t>Desarrollo y difusión de la definición de cultura de la Institución, el lenguaje y el simbolismo institucional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945031-CD78-48B2-A755-403D6423A3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/>
              <a:t>amdg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3204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2A9E7-8C0C-4338-8FA6-B03C13A0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A9F0ED-98CC-4D0C-BCFC-65A5AB1AE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Documentar el listado de valores y normas que servirán de orientación al momento de conducirse dentro de los Centros de Justicia para las Mujeres.</a:t>
            </a:r>
          </a:p>
          <a:p>
            <a:r>
              <a:rPr lang="es-MX" dirty="0"/>
              <a:t>Deberán definirse las conductas apropiadas que deben percibir quienes trabajan en ellos en situaciones específicas, así como también en lo que se refiere a la interacción, que debe darse entre como integrantes de los mismos…</a:t>
            </a:r>
          </a:p>
          <a:p>
            <a:r>
              <a:rPr lang="es-MX" dirty="0"/>
              <a:t>… para que de esta forma se impulse el crecimiento y desarrollo de la organización.</a:t>
            </a:r>
          </a:p>
          <a:p>
            <a:pPr marL="0" indent="0">
              <a:buNone/>
            </a:pPr>
            <a:endParaRPr lang="es-MX" dirty="0">
              <a:hlinkClick r:id="rId2"/>
            </a:endParaRPr>
          </a:p>
          <a:p>
            <a:pPr marL="0" indent="0">
              <a:buNone/>
            </a:pPr>
            <a:r>
              <a:rPr lang="es-MX" dirty="0">
                <a:hlinkClick r:id="rId2"/>
              </a:rPr>
              <a:t>http://grupoccea.com</a:t>
            </a:r>
            <a:r>
              <a:rPr lang="es-MX" dirty="0"/>
              <a:t>, </a:t>
            </a:r>
            <a:r>
              <a:rPr lang="es-MX" dirty="0">
                <a:hlinkClick r:id="rId3"/>
              </a:rPr>
              <a:t>v.suarez@grupoccea.com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70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F0BE-F801-462A-867E-1E7642F6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Definición de la Cultura Organizacional</a:t>
            </a:r>
            <a:br>
              <a:rPr lang="es-MX" dirty="0"/>
            </a:br>
            <a:r>
              <a:rPr lang="es-MX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71A5C8-8140-400C-B7D9-A021D3500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2800" dirty="0"/>
              <a:t>Estudios de caso: </a:t>
            </a:r>
            <a:r>
              <a:rPr lang="es-MX" sz="2800" dirty="0">
                <a:hlinkClick r:id="rId2" action="ppaction://hlinkfile"/>
              </a:rPr>
              <a:t>Walt Disney</a:t>
            </a:r>
            <a:r>
              <a:rPr lang="es-MX" sz="2800" dirty="0"/>
              <a:t>, </a:t>
            </a:r>
            <a:r>
              <a:rPr lang="es-MX" sz="2800" dirty="0" err="1">
                <a:hlinkClick r:id="rId3" action="ppaction://hlinkfile"/>
              </a:rPr>
              <a:t>Stew</a:t>
            </a:r>
            <a:r>
              <a:rPr lang="es-MX" sz="2800" dirty="0">
                <a:hlinkClick r:id="rId3" action="ppaction://hlinkfile"/>
              </a:rPr>
              <a:t> Leonard</a:t>
            </a:r>
            <a:endParaRPr lang="es-MX" sz="2800" dirty="0"/>
          </a:p>
          <a:p>
            <a:pPr marL="0" indent="0">
              <a:buNone/>
            </a:pPr>
            <a:endParaRPr lang="es-MX" sz="2800" dirty="0"/>
          </a:p>
          <a:p>
            <a:pPr marL="0" indent="0">
              <a:buNone/>
            </a:pPr>
            <a:r>
              <a:rPr lang="es-MX" sz="2800" dirty="0"/>
              <a:t>Interpretación de la realidad y actuación en consecuencia (</a:t>
            </a:r>
            <a:r>
              <a:rPr lang="es-MX" sz="2800" dirty="0" err="1"/>
              <a:t>Fullat</a:t>
            </a:r>
            <a:r>
              <a:rPr lang="es-MX" sz="2800" dirty="0"/>
              <a:t>, 2010).</a:t>
            </a:r>
          </a:p>
          <a:p>
            <a:pPr marL="0" indent="0">
              <a:buNone/>
            </a:pPr>
            <a:endParaRPr lang="es-MX" sz="2800" dirty="0"/>
          </a:p>
          <a:p>
            <a:pPr marL="0" indent="0">
              <a:buNone/>
            </a:pPr>
            <a:r>
              <a:rPr lang="es-MX" sz="2800" dirty="0"/>
              <a:t>Factores que engendran Cultura: </a:t>
            </a:r>
          </a:p>
          <a:p>
            <a:pPr marL="0" indent="0">
              <a:buNone/>
            </a:pPr>
            <a:endParaRPr lang="es-MX" sz="2800" dirty="0"/>
          </a:p>
          <a:p>
            <a:pPr marL="0" indent="0">
              <a:buNone/>
            </a:pPr>
            <a:r>
              <a:rPr lang="es-MX" sz="2800" dirty="0">
                <a:solidFill>
                  <a:srgbClr val="FFC000"/>
                </a:solidFill>
              </a:rPr>
              <a:t>Definición de la Cultura Organizacional de los Centros de Justicia para las Mujeres… práctica y teórica…</a:t>
            </a:r>
          </a:p>
        </p:txBody>
      </p:sp>
    </p:spTree>
    <p:extLst>
      <p:ext uri="{BB962C8B-B14F-4D97-AF65-F5344CB8AC3E}">
        <p14:creationId xmlns:p14="http://schemas.microsoft.com/office/powerpoint/2010/main" val="94918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F0BE-F801-462A-867E-1E7642F6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Definición de la Cultura Organizacional</a:t>
            </a:r>
            <a:br>
              <a:rPr lang="es-MX" dirty="0"/>
            </a:br>
            <a:r>
              <a:rPr lang="es-MX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70A90E-BBBB-4DFF-9142-0EF9F087A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82" y="2008735"/>
            <a:ext cx="10876207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6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E34B5-B4D1-4006-9DDB-BBE92A56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Identidad Institucional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53D027-4CE2-4DF5-83B7-BA78A8489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La Misión de los Centros de Justicia para las Mujeres es…</a:t>
            </a:r>
          </a:p>
          <a:p>
            <a:r>
              <a:rPr lang="es-MX" dirty="0"/>
              <a:t>Brindar atención integral a las víctimas de los hechos delictuosos vinculados a la violencia de género, para que las mujeres mexiquenses obtengan el beneficio de pronta, expedita y debida procuración e impartición de justicia, así como empoderamiento, desarrollo e inclusión social.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Valores…</a:t>
            </a:r>
          </a:p>
          <a:p>
            <a:r>
              <a:rPr lang="es-MX" dirty="0"/>
              <a:t>Legalidad, Justicia, Imparcialidad, Perspectiva de Género, Equidad, Empatía, Sensibilidad, Honestidad, Respeto a los derechos humanos, Objetividad, Transparencia, Profesionalismo, Efectividad.</a:t>
            </a:r>
          </a:p>
        </p:txBody>
      </p:sp>
    </p:spTree>
    <p:extLst>
      <p:ext uri="{BB962C8B-B14F-4D97-AF65-F5344CB8AC3E}">
        <p14:creationId xmlns:p14="http://schemas.microsoft.com/office/powerpoint/2010/main" val="346343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E34B5-B4D1-4006-9DDB-BBE92A56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Identidad Institucional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53D027-4CE2-4DF5-83B7-BA78A8489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Visión de los CJM al 2024.</a:t>
            </a:r>
          </a:p>
          <a:p>
            <a:pPr marL="0" indent="0">
              <a:buNone/>
            </a:pPr>
            <a:r>
              <a:rPr lang="es-MX" dirty="0"/>
              <a:t>Los Centros de Atención a las Mujeres realizan sus funciones y atribuciones con Calidad Total haciendo realidad su Misión en el día a día.</a:t>
            </a:r>
          </a:p>
          <a:p>
            <a:r>
              <a:rPr lang="es-MX" dirty="0"/>
              <a:t>El personal de los CJMs posee pleno conocimiento de los elementos normativos y operativos.</a:t>
            </a:r>
          </a:p>
          <a:p>
            <a:r>
              <a:rPr lang="es-MX" dirty="0"/>
              <a:t>Se cuenta con los recursos y medios para lograr un trabajo efectivo y brindar un mejor servicio a las víctimas y usuarios.</a:t>
            </a:r>
          </a:p>
        </p:txBody>
      </p:sp>
    </p:spTree>
    <p:extLst>
      <p:ext uri="{BB962C8B-B14F-4D97-AF65-F5344CB8AC3E}">
        <p14:creationId xmlns:p14="http://schemas.microsoft.com/office/powerpoint/2010/main" val="103589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E34B5-B4D1-4006-9DDB-BBE92A56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dirty="0"/>
              <a:t>Imagen institucional de los </a:t>
            </a:r>
            <a:r>
              <a:rPr lang="es-MX" dirty="0" err="1"/>
              <a:t>CJM´s</a:t>
            </a: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59C752-1D0F-4788-BA9F-2440F1CA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834" y="1840414"/>
            <a:ext cx="1634542" cy="16277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D9953F-02FB-4A01-BC48-9ECDE781D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435" y="4070269"/>
            <a:ext cx="3411533" cy="22587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154792-DFC3-46DE-8773-92500DAA7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26" y="3455353"/>
            <a:ext cx="5191146" cy="267094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8E5FEC-A933-45AE-8B35-AA36798E7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291" y="1468484"/>
            <a:ext cx="402370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E34B5-B4D1-4006-9DDB-BBE92A56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dirty="0"/>
              <a:t>Imagen institucional de los </a:t>
            </a:r>
            <a:r>
              <a:rPr lang="es-MX" dirty="0" err="1"/>
              <a:t>CJM´s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53D027-4CE2-4DF5-83B7-BA78A8489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La imagen institucional es un factor fundamental organizacional… Es un conjunto de símbolos que permiten comprender a las y los usuarios, cuál es el giro y la diferenciación con otras organizaciones.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>
                <a:solidFill>
                  <a:srgbClr val="FFC000"/>
                </a:solidFill>
              </a:rPr>
              <a:t>Proponer Logotipos, tipografía, colores.</a:t>
            </a:r>
          </a:p>
        </p:txBody>
      </p:sp>
    </p:spTree>
    <p:extLst>
      <p:ext uri="{BB962C8B-B14F-4D97-AF65-F5344CB8AC3E}">
        <p14:creationId xmlns:p14="http://schemas.microsoft.com/office/powerpoint/2010/main" val="202108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9345C-605B-429D-8410-75D183A6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Estrategias y tácticas </a:t>
            </a:r>
            <a:br>
              <a:rPr lang="es-MX" dirty="0"/>
            </a:br>
            <a:r>
              <a:rPr lang="es-MX" dirty="0"/>
              <a:t>de la cultura organizacional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5D3A57-02F7-4DB7-A1F3-4D1A416D5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5" b="1252"/>
          <a:stretch/>
        </p:blipFill>
        <p:spPr>
          <a:xfrm>
            <a:off x="334780" y="1853248"/>
            <a:ext cx="11522439" cy="47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404</TotalTime>
  <Words>483</Words>
  <Application>Microsoft Office PowerPoint</Application>
  <PresentationFormat>Panorámica</PresentationFormat>
  <Paragraphs>41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Desarrollo y difusión de la definición de cultura de la Institución, el lenguaje y el simbolismo institucional</vt:lpstr>
      <vt:lpstr>Objetivo</vt:lpstr>
      <vt:lpstr>Definición de la Cultura Organizacional  </vt:lpstr>
      <vt:lpstr>Definición de la Cultura Organizacional  </vt:lpstr>
      <vt:lpstr>Identidad Institucional</vt:lpstr>
      <vt:lpstr>Identidad Institucional</vt:lpstr>
      <vt:lpstr>Imagen institucional de los CJM´s</vt:lpstr>
      <vt:lpstr>Imagen institucional de los CJM´s</vt:lpstr>
      <vt:lpstr>Estrategias y tácticas  de la cultura organizacional</vt:lpstr>
      <vt:lpstr>Estrategias y tácticas  de la cultura organizacional</vt:lpstr>
      <vt:lpstr>Desarrollo y difusión de la definición de cultura de la Institución, el lenguaje y el simbolismo institucional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Integridad Institucional de los Centros de Justicia para las Mujeres del Estado de México.</dc:title>
  <dc:creator>Vicente Suarez Zendejas</dc:creator>
  <cp:lastModifiedBy>Vicente Suarez Zendejas</cp:lastModifiedBy>
  <cp:revision>29</cp:revision>
  <dcterms:created xsi:type="dcterms:W3CDTF">2019-04-03T23:03:22Z</dcterms:created>
  <dcterms:modified xsi:type="dcterms:W3CDTF">2019-05-13T17:22:33Z</dcterms:modified>
</cp:coreProperties>
</file>